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4"/>
  </p:notesMasterIdLst>
  <p:sldIdLst>
    <p:sldId id="256" r:id="rId3"/>
    <p:sldId id="292" r:id="rId4"/>
    <p:sldId id="272" r:id="rId5"/>
    <p:sldId id="273" r:id="rId6"/>
    <p:sldId id="275" r:id="rId7"/>
    <p:sldId id="276" r:id="rId8"/>
    <p:sldId id="280" r:id="rId9"/>
    <p:sldId id="277" r:id="rId10"/>
    <p:sldId id="279" r:id="rId11"/>
    <p:sldId id="281" r:id="rId12"/>
    <p:sldId id="269" r:id="rId13"/>
    <p:sldId id="283" r:id="rId14"/>
    <p:sldId id="271" r:id="rId15"/>
    <p:sldId id="284" r:id="rId16"/>
    <p:sldId id="286" r:id="rId17"/>
    <p:sldId id="287" r:id="rId18"/>
    <p:sldId id="288" r:id="rId19"/>
    <p:sldId id="289" r:id="rId20"/>
    <p:sldId id="268" r:id="rId21"/>
    <p:sldId id="290" r:id="rId22"/>
    <p:sldId id="291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671" autoAdjust="0"/>
  </p:normalViewPr>
  <p:slideViewPr>
    <p:cSldViewPr>
      <p:cViewPr varScale="1">
        <p:scale>
          <a:sx n="138" d="100"/>
          <a:sy n="138" d="100"/>
        </p:scale>
        <p:origin x="-864" y="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1"/>
          <c:order val="0"/>
          <c:tx>
            <c:strRef>
              <c:f>Sheet1!$A$1</c:f>
              <c:strCache>
                <c:ptCount val="1"/>
                <c:pt idx="0">
                  <c:v>Exchange time per sample</c:v>
                </c:pt>
              </c:strCache>
            </c:strRef>
          </c:tx>
          <c:invertIfNegative val="0"/>
          <c:cat>
            <c:numRef>
              <c:f>Sheet1!$D$2:$D$5</c:f>
              <c:numCache>
                <c:formatCode>General</c:formatCode>
                <c:ptCount val="4"/>
                <c:pt idx="0">
                  <c:v>2010</c:v>
                </c:pt>
                <c:pt idx="1">
                  <c:v>2011</c:v>
                </c:pt>
                <c:pt idx="2">
                  <c:v>2015</c:v>
                </c:pt>
                <c:pt idx="3">
                  <c:v>2017</c:v>
                </c:pt>
              </c:numCache>
            </c:numRef>
          </c:cat>
          <c:val>
            <c:numRef>
              <c:f>Sheet1!$A$2:$A$5</c:f>
              <c:numCache>
                <c:formatCode>General</c:formatCode>
                <c:ptCount val="4"/>
                <c:pt idx="0">
                  <c:v>145</c:v>
                </c:pt>
                <c:pt idx="1">
                  <c:v>40</c:v>
                </c:pt>
                <c:pt idx="2">
                  <c:v>25</c:v>
                </c:pt>
                <c:pt idx="3">
                  <c:v>25</c:v>
                </c:pt>
              </c:numCache>
            </c:numRef>
          </c:val>
        </c:ser>
        <c:ser>
          <c:idx val="0"/>
          <c:order val="1"/>
          <c:tx>
            <c:strRef>
              <c:f>Sheet1!$F$1</c:f>
              <c:strCache>
                <c:ptCount val="1"/>
                <c:pt idx="0">
                  <c:v>Sample per hour</c:v>
                </c:pt>
              </c:strCache>
            </c:strRef>
          </c:tx>
          <c:spPr>
            <a:solidFill>
              <a:srgbClr val="92D050"/>
            </a:solidFill>
            <a:ln>
              <a:solidFill>
                <a:srgbClr val="00B050"/>
              </a:solidFill>
            </a:ln>
          </c:spPr>
          <c:invertIfNegative val="1"/>
          <c:dLbls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smtClean="0"/>
                      <a:t>4000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Sheet1!$D$2:$D$5</c:f>
              <c:numCache>
                <c:formatCode>General</c:formatCode>
                <c:ptCount val="4"/>
                <c:pt idx="0">
                  <c:v>2010</c:v>
                </c:pt>
                <c:pt idx="1">
                  <c:v>2011</c:v>
                </c:pt>
                <c:pt idx="2">
                  <c:v>2015</c:v>
                </c:pt>
                <c:pt idx="3">
                  <c:v>2017</c:v>
                </c:pt>
              </c:numCache>
            </c:numRef>
          </c:cat>
          <c:val>
            <c:numRef>
              <c:f>Sheet1!$F$2:$F$5</c:f>
              <c:numCache>
                <c:formatCode>General</c:formatCode>
                <c:ptCount val="4"/>
                <c:pt idx="0">
                  <c:v>13</c:v>
                </c:pt>
                <c:pt idx="1">
                  <c:v>20</c:v>
                </c:pt>
                <c:pt idx="2">
                  <c:v>35</c:v>
                </c:pt>
                <c:pt idx="3">
                  <c:v>175</c:v>
                </c:pt>
              </c:numCache>
            </c:numRef>
          </c:val>
          <c:extLst>
            <c:ext xmlns:c14="http://schemas.microsoft.com/office/drawing/2007/8/2/chart" uri="{6F2FDCE9-48DA-4B69-8628-5D25D57E5C99}">
              <c14:invertSolidFillFmt>
                <c14:spPr xmlns:c14="http://schemas.microsoft.com/office/drawing/2007/8/2/chart">
                  <a:solidFill>
                    <a:srgbClr val="FFFFFF"/>
                  </a:solidFill>
                  <a:ln>
                    <a:solidFill>
                      <a:srgbClr val="00B050"/>
                    </a:solidFill>
                  </a:ln>
                </c14:spPr>
              </c14:invertSolidFillFmt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151028480"/>
        <c:axId val="151036672"/>
      </c:barChart>
      <c:catAx>
        <c:axId val="1510284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151036672"/>
        <c:crosses val="autoZero"/>
        <c:auto val="1"/>
        <c:lblAlgn val="ctr"/>
        <c:lblOffset val="100"/>
        <c:noMultiLvlLbl val="0"/>
      </c:catAx>
      <c:valAx>
        <c:axId val="15103667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51028480"/>
        <c:crosses val="autoZero"/>
        <c:crossBetween val="between"/>
      </c:valAx>
    </c:plotArea>
    <c:legend>
      <c:legendPos val="t"/>
      <c:layout/>
      <c:overlay val="0"/>
      <c:txPr>
        <a:bodyPr/>
        <a:lstStyle/>
        <a:p>
          <a:pPr>
            <a:defRPr sz="1800"/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>
      <a:solidFill>
        <a:schemeClr val="tx1"/>
      </a:solidFill>
    </a:ln>
  </c:spPr>
  <c:txPr>
    <a:bodyPr/>
    <a:lstStyle/>
    <a:p>
      <a:pPr>
        <a:defRPr sz="1600"/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4B6842-532F-41AC-BDA8-6E795D36D31E}" type="datetimeFigureOut">
              <a:rPr lang="en-GB" smtClean="0"/>
              <a:t>31/01/2018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826AE3-9D09-4947-9C8E-64BF7CCC8C3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31664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826AE3-9D09-4947-9C8E-64BF7CCC8C38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02386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Best practice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74B264-85B3-4AEA-9568-714D18FED2E1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31178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Not</a:t>
            </a:r>
            <a:r>
              <a:rPr lang="en-GB" baseline="0" dirty="0" smtClean="0"/>
              <a:t> new to do it this way – was the original approach.  E.g. </a:t>
            </a:r>
            <a:r>
              <a:rPr lang="en-GB" baseline="0" dirty="0" err="1" smtClean="0"/>
              <a:t>Astex</a:t>
            </a:r>
            <a:r>
              <a:rPr lang="en-GB" baseline="0" dirty="0" smtClean="0"/>
              <a:t>.  But we wanted to do it fast and accessible.  (Add bullet to slide:  “job for facility”)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74B264-85B3-4AEA-9568-714D18FED2E1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5009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As expected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74B264-85B3-4AEA-9568-714D18FED2E1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75735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The</a:t>
            </a:r>
            <a:r>
              <a:rPr lang="en-GB" baseline="0" dirty="0" smtClean="0"/>
              <a:t> magic of Diamond</a:t>
            </a:r>
          </a:p>
          <a:p>
            <a:r>
              <a:rPr lang="en-GB" baseline="0" dirty="0" smtClean="0"/>
              <a:t>Katherine’s email:  “stay away”</a:t>
            </a:r>
          </a:p>
          <a:p>
            <a:r>
              <a:rPr lang="en-GB" baseline="0" dirty="0" smtClean="0"/>
              <a:t>Possibly combine into single slide with beamline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74B264-85B3-4AEA-9568-714D18FED2E1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04199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Robot</a:t>
            </a:r>
            <a:r>
              <a:rPr lang="en-GB" baseline="0" dirty="0" smtClean="0"/>
              <a:t> optimisation great but can’t keep expanding the </a:t>
            </a:r>
            <a:r>
              <a:rPr lang="en-GB" baseline="0" dirty="0" err="1" smtClean="0"/>
              <a:t>dewar</a:t>
            </a:r>
            <a:r>
              <a:rPr lang="en-GB" baseline="0" dirty="0" smtClean="0"/>
              <a:t> size-&gt; therefore high density pin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74B264-85B3-4AEA-9568-714D18FED2E1}" type="slidenum">
              <a:rPr lang="en-GB" smtClean="0">
                <a:solidFill>
                  <a:prstClr val="black"/>
                </a:solidFill>
              </a:rPr>
              <a:pPr/>
              <a:t>13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63972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Add photo Patrick, Tobias, Rachael, OLT logo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826AE3-9D09-4947-9C8E-64BF7CCC8C38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28850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Holder + pin position, for GDA to do the experiment on the sample</a:t>
            </a:r>
          </a:p>
          <a:p>
            <a:r>
              <a:rPr lang="en-GB" dirty="0" smtClean="0"/>
              <a:t>Protein acronym + sample name to define directories</a:t>
            </a:r>
            <a:r>
              <a:rPr lang="en-GB" baseline="0" dirty="0" smtClean="0"/>
              <a:t> + prefixes</a:t>
            </a:r>
          </a:p>
          <a:p>
            <a:r>
              <a:rPr lang="en-GB" baseline="0" dirty="0" smtClean="0"/>
              <a:t>Compound name in comments are of </a:t>
            </a:r>
            <a:r>
              <a:rPr lang="en-GB" baseline="0" dirty="0" err="1" smtClean="0"/>
              <a:t>ispyb</a:t>
            </a:r>
            <a:r>
              <a:rPr lang="en-GB" baseline="0" dirty="0" smtClean="0"/>
              <a:t> to link crystal number and compound.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826AE3-9D09-4947-9C8E-64BF7CCC8C38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87620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00C9D-B55B-414C-A60F-B9672B202720}" type="datetimeFigureOut">
              <a:rPr lang="en-GB" smtClean="0"/>
              <a:t>31/01/2018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CBA2B-CD05-4C1C-A20F-7EA17C1117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83169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00C9D-B55B-414C-A60F-B9672B202720}" type="datetimeFigureOut">
              <a:rPr lang="en-GB" smtClean="0"/>
              <a:t>31/01/2018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CBA2B-CD05-4C1C-A20F-7EA17C1117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0183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00C9D-B55B-414C-A60F-B9672B202720}" type="datetimeFigureOut">
              <a:rPr lang="en-GB" smtClean="0"/>
              <a:t>31/01/2018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CBA2B-CD05-4C1C-A20F-7EA17C1117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06365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448161" y="6699302"/>
            <a:ext cx="977280" cy="149101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 sz="1400"/>
            </a:lvl1pPr>
          </a:lstStyle>
          <a:p>
            <a:r>
              <a:rPr lang="en-GB" dirty="0" smtClean="0">
                <a:solidFill>
                  <a:prstClr val="black">
                    <a:tint val="75000"/>
                  </a:prstClr>
                </a:solidFill>
              </a:rPr>
              <a:t>6 Oct 2016</a:t>
            </a: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48949" y="6698448"/>
            <a:ext cx="2797647" cy="149101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 sz="1400"/>
            </a:lvl1pPr>
          </a:lstStyle>
          <a:p>
            <a:r>
              <a:rPr lang="en-GB" dirty="0" smtClean="0">
                <a:solidFill>
                  <a:prstClr val="black">
                    <a:tint val="75000"/>
                  </a:prstClr>
                </a:solidFill>
              </a:rPr>
              <a:t>I04-1/XChem Science Review</a:t>
            </a: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48" y="6698449"/>
            <a:ext cx="424131" cy="149101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600">
                <a:solidFill>
                  <a:schemeClr val="tx1"/>
                </a:solidFill>
              </a:defRPr>
            </a:lvl1pPr>
          </a:lstStyle>
          <a:p>
            <a:fld id="{3B3BBC30-AF72-49DF-8BD7-B48A432C568D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68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874318" cy="532445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48161" y="6699302"/>
            <a:ext cx="977280" cy="149101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 sz="1400"/>
            </a:lvl1pPr>
          </a:lstStyle>
          <a:p>
            <a:r>
              <a:rPr lang="en-GB" dirty="0" smtClean="0">
                <a:solidFill>
                  <a:prstClr val="black">
                    <a:tint val="75000"/>
                  </a:prstClr>
                </a:solidFill>
              </a:rPr>
              <a:t>6 Oct 2016</a:t>
            </a: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48949" y="6698448"/>
            <a:ext cx="2797647" cy="149101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 sz="1400"/>
            </a:lvl1pPr>
          </a:lstStyle>
          <a:p>
            <a:r>
              <a:rPr lang="en-GB" dirty="0" smtClean="0">
                <a:solidFill>
                  <a:prstClr val="black">
                    <a:tint val="75000"/>
                  </a:prstClr>
                </a:solidFill>
              </a:rPr>
              <a:t>I04-1/XChem Science Review</a:t>
            </a: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673" y="6698449"/>
            <a:ext cx="424131" cy="149101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600">
                <a:solidFill>
                  <a:schemeClr val="tx1"/>
                </a:solidFill>
              </a:defRPr>
            </a:lvl1pPr>
          </a:lstStyle>
          <a:p>
            <a:fld id="{3B3BBC30-AF72-49DF-8BD7-B48A432C568D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179512" y="836712"/>
            <a:ext cx="8874318" cy="5503465"/>
          </a:xfrm>
        </p:spPr>
        <p:txBody>
          <a:bodyPr/>
          <a:lstStyle>
            <a:lvl1pPr marL="177800" indent="-177800">
              <a:defRPr/>
            </a:lvl1pPr>
            <a:lvl2pPr marL="539750" indent="-177800">
              <a:defRPr/>
            </a:lvl2pPr>
            <a:lvl3pPr marL="895350" indent="-177800">
              <a:defRPr/>
            </a:lvl3pPr>
            <a:lvl4pPr marL="1301750" indent="-222250">
              <a:defRPr/>
            </a:lvl4pPr>
            <a:lvl5pPr marL="1657350" indent="-222250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336180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448161" y="6699302"/>
            <a:ext cx="977280" cy="149101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 sz="1400"/>
            </a:lvl1pPr>
          </a:lstStyle>
          <a:p>
            <a:r>
              <a:rPr lang="en-GB" dirty="0" smtClean="0">
                <a:solidFill>
                  <a:prstClr val="black">
                    <a:tint val="75000"/>
                  </a:prstClr>
                </a:solidFill>
              </a:rPr>
              <a:t>6 Oct 2016</a:t>
            </a: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48949" y="6698448"/>
            <a:ext cx="2797647" cy="149101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 sz="1400"/>
            </a:lvl1pPr>
          </a:lstStyle>
          <a:p>
            <a:r>
              <a:rPr lang="en-GB" dirty="0" smtClean="0">
                <a:solidFill>
                  <a:prstClr val="black">
                    <a:tint val="75000"/>
                  </a:prstClr>
                </a:solidFill>
              </a:rPr>
              <a:t>I04-1/XChem Science Review</a:t>
            </a: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673" y="6698449"/>
            <a:ext cx="424131" cy="149101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600">
                <a:solidFill>
                  <a:schemeClr val="tx1"/>
                </a:solidFill>
              </a:defRPr>
            </a:lvl1pPr>
          </a:lstStyle>
          <a:p>
            <a:fld id="{3B3BBC30-AF72-49DF-8BD7-B48A432C568D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04332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448161" y="6699302"/>
            <a:ext cx="977280" cy="149101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 sz="1400"/>
            </a:lvl1pPr>
          </a:lstStyle>
          <a:p>
            <a:r>
              <a:rPr lang="en-GB" dirty="0" smtClean="0">
                <a:solidFill>
                  <a:prstClr val="black">
                    <a:tint val="75000"/>
                  </a:prstClr>
                </a:solidFill>
              </a:rPr>
              <a:t>6 Oct 2016</a:t>
            </a: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48949" y="6698448"/>
            <a:ext cx="2797647" cy="149101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 sz="1400"/>
            </a:lvl1pPr>
          </a:lstStyle>
          <a:p>
            <a:r>
              <a:rPr lang="en-GB" dirty="0" smtClean="0">
                <a:solidFill>
                  <a:prstClr val="black">
                    <a:tint val="75000"/>
                  </a:prstClr>
                </a:solidFill>
              </a:rPr>
              <a:t>I04-1/XChem Science Review</a:t>
            </a: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673" y="6698449"/>
            <a:ext cx="424131" cy="149101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600">
                <a:solidFill>
                  <a:schemeClr val="tx1"/>
                </a:solidFill>
              </a:defRPr>
            </a:lvl1pPr>
          </a:lstStyle>
          <a:p>
            <a:fld id="{3B3BBC30-AF72-49DF-8BD7-B48A432C568D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57395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448161" y="6699302"/>
            <a:ext cx="977280" cy="149101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 sz="1400"/>
            </a:lvl1pPr>
          </a:lstStyle>
          <a:p>
            <a:r>
              <a:rPr lang="en-GB" dirty="0" smtClean="0">
                <a:solidFill>
                  <a:prstClr val="black">
                    <a:tint val="75000"/>
                  </a:prstClr>
                </a:solidFill>
              </a:rPr>
              <a:t>6 Oct 2016</a:t>
            </a: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48949" y="6698448"/>
            <a:ext cx="2797647" cy="149101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 sz="1400"/>
            </a:lvl1pPr>
          </a:lstStyle>
          <a:p>
            <a:r>
              <a:rPr lang="en-GB" dirty="0" smtClean="0">
                <a:solidFill>
                  <a:prstClr val="black">
                    <a:tint val="75000"/>
                  </a:prstClr>
                </a:solidFill>
              </a:rPr>
              <a:t>I04-1/XChem Science Review</a:t>
            </a: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673" y="6698449"/>
            <a:ext cx="424131" cy="149101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600">
                <a:solidFill>
                  <a:schemeClr val="tx1"/>
                </a:solidFill>
              </a:defRPr>
            </a:lvl1pPr>
          </a:lstStyle>
          <a:p>
            <a:fld id="{3B3BBC30-AF72-49DF-8BD7-B48A432C568D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3467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448161" y="6699302"/>
            <a:ext cx="977280" cy="149101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 sz="1400"/>
            </a:lvl1pPr>
          </a:lstStyle>
          <a:p>
            <a:r>
              <a:rPr lang="en-GB" dirty="0" smtClean="0">
                <a:solidFill>
                  <a:prstClr val="black">
                    <a:tint val="75000"/>
                  </a:prstClr>
                </a:solidFill>
              </a:rPr>
              <a:t>6 Oct 2016</a:t>
            </a: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48949" y="6698448"/>
            <a:ext cx="2797647" cy="149101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 sz="1400"/>
            </a:lvl1pPr>
          </a:lstStyle>
          <a:p>
            <a:r>
              <a:rPr lang="en-GB" dirty="0" smtClean="0">
                <a:solidFill>
                  <a:prstClr val="black">
                    <a:tint val="75000"/>
                  </a:prstClr>
                </a:solidFill>
              </a:rPr>
              <a:t>I04-1/XChem Science Review</a:t>
            </a: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673" y="6698449"/>
            <a:ext cx="424131" cy="149101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600">
                <a:solidFill>
                  <a:schemeClr val="tx1"/>
                </a:solidFill>
              </a:defRPr>
            </a:lvl1pPr>
          </a:lstStyle>
          <a:p>
            <a:fld id="{3B3BBC30-AF72-49DF-8BD7-B48A432C568D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09908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448161" y="6699302"/>
            <a:ext cx="977280" cy="149101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 sz="1400"/>
            </a:lvl1pPr>
          </a:lstStyle>
          <a:p>
            <a:r>
              <a:rPr lang="en-GB" dirty="0" smtClean="0">
                <a:solidFill>
                  <a:prstClr val="black">
                    <a:tint val="75000"/>
                  </a:prstClr>
                </a:solidFill>
              </a:rPr>
              <a:t>6 Oct 2016</a:t>
            </a: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48949" y="6698448"/>
            <a:ext cx="2797647" cy="149101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 sz="1400"/>
            </a:lvl1pPr>
          </a:lstStyle>
          <a:p>
            <a:r>
              <a:rPr lang="en-GB" dirty="0" smtClean="0">
                <a:solidFill>
                  <a:prstClr val="black">
                    <a:tint val="75000"/>
                  </a:prstClr>
                </a:solidFill>
              </a:rPr>
              <a:t>I04-1/XChem Science Review</a:t>
            </a: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673" y="6698449"/>
            <a:ext cx="424131" cy="149101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600">
                <a:solidFill>
                  <a:schemeClr val="tx1"/>
                </a:solidFill>
              </a:defRPr>
            </a:lvl1pPr>
          </a:lstStyle>
          <a:p>
            <a:fld id="{3B3BBC30-AF72-49DF-8BD7-B48A432C568D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6549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>
          <a:xfrm>
            <a:off x="448161" y="6699302"/>
            <a:ext cx="977280" cy="149101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 sz="1400"/>
            </a:lvl1pPr>
          </a:lstStyle>
          <a:p>
            <a:r>
              <a:rPr lang="en-GB" dirty="0" smtClean="0">
                <a:solidFill>
                  <a:prstClr val="black">
                    <a:tint val="75000"/>
                  </a:prstClr>
                </a:solidFill>
              </a:rPr>
              <a:t>6 Oct 2016</a:t>
            </a: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48949" y="6698448"/>
            <a:ext cx="2797647" cy="149101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 sz="1400"/>
            </a:lvl1pPr>
          </a:lstStyle>
          <a:p>
            <a:r>
              <a:rPr lang="en-GB" dirty="0" smtClean="0">
                <a:solidFill>
                  <a:prstClr val="black">
                    <a:tint val="75000"/>
                  </a:prstClr>
                </a:solidFill>
              </a:rPr>
              <a:t>I04-1/XChem Science Review</a:t>
            </a: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48" y="6698449"/>
            <a:ext cx="424131" cy="149101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600">
                <a:solidFill>
                  <a:schemeClr val="tx1"/>
                </a:solidFill>
              </a:defRPr>
            </a:lvl1pPr>
          </a:lstStyle>
          <a:p>
            <a:fld id="{3B3BBC30-AF72-49DF-8BD7-B48A432C568D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10066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00C9D-B55B-414C-A60F-B9672B202720}" type="datetimeFigureOut">
              <a:rPr lang="en-GB" smtClean="0"/>
              <a:t>31/01/2018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CBA2B-CD05-4C1C-A20F-7EA17C1117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10926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448161" y="6699302"/>
            <a:ext cx="977280" cy="149101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 sz="1400"/>
            </a:lvl1pPr>
          </a:lstStyle>
          <a:p>
            <a:r>
              <a:rPr lang="en-GB" dirty="0" smtClean="0">
                <a:solidFill>
                  <a:prstClr val="black">
                    <a:tint val="75000"/>
                  </a:prstClr>
                </a:solidFill>
              </a:rPr>
              <a:t>6 Oct 2016</a:t>
            </a: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48949" y="6698448"/>
            <a:ext cx="2797647" cy="149101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 sz="1400"/>
            </a:lvl1pPr>
          </a:lstStyle>
          <a:p>
            <a:r>
              <a:rPr lang="en-GB" dirty="0" smtClean="0">
                <a:solidFill>
                  <a:prstClr val="black">
                    <a:tint val="75000"/>
                  </a:prstClr>
                </a:solidFill>
              </a:rPr>
              <a:t>I04-1/XChem Science Review</a:t>
            </a: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48" y="6698449"/>
            <a:ext cx="424131" cy="149101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600">
                <a:solidFill>
                  <a:schemeClr val="tx1"/>
                </a:solidFill>
              </a:defRPr>
            </a:lvl1pPr>
          </a:lstStyle>
          <a:p>
            <a:fld id="{3B3BBC30-AF72-49DF-8BD7-B48A432C568D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94872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448161" y="6699302"/>
            <a:ext cx="977280" cy="149101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 sz="1400"/>
            </a:lvl1pPr>
          </a:lstStyle>
          <a:p>
            <a:r>
              <a:rPr lang="en-GB" dirty="0" smtClean="0">
                <a:solidFill>
                  <a:prstClr val="black">
                    <a:tint val="75000"/>
                  </a:prstClr>
                </a:solidFill>
              </a:rPr>
              <a:t>6 Oct 2016</a:t>
            </a: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48949" y="6698448"/>
            <a:ext cx="2797647" cy="149101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 sz="1400"/>
            </a:lvl1pPr>
          </a:lstStyle>
          <a:p>
            <a:r>
              <a:rPr lang="en-GB" dirty="0" smtClean="0">
                <a:solidFill>
                  <a:prstClr val="black">
                    <a:tint val="75000"/>
                  </a:prstClr>
                </a:solidFill>
              </a:rPr>
              <a:t>I04-1/XChem Science Review</a:t>
            </a: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48" y="6698449"/>
            <a:ext cx="424131" cy="149101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600">
                <a:solidFill>
                  <a:schemeClr val="tx1"/>
                </a:solidFill>
              </a:defRPr>
            </a:lvl1pPr>
          </a:lstStyle>
          <a:p>
            <a:fld id="{3B3BBC30-AF72-49DF-8BD7-B48A432C568D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74181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448161" y="6699302"/>
            <a:ext cx="977280" cy="149101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 sz="1400"/>
            </a:lvl1pPr>
          </a:lstStyle>
          <a:p>
            <a:r>
              <a:rPr lang="en-GB" dirty="0" smtClean="0">
                <a:solidFill>
                  <a:prstClr val="black">
                    <a:tint val="75000"/>
                  </a:prstClr>
                </a:solidFill>
              </a:rPr>
              <a:t>6 Oct 2016</a:t>
            </a: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48949" y="6698448"/>
            <a:ext cx="2797647" cy="149101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 sz="1400"/>
            </a:lvl1pPr>
          </a:lstStyle>
          <a:p>
            <a:r>
              <a:rPr lang="en-GB" dirty="0" smtClean="0">
                <a:solidFill>
                  <a:prstClr val="black">
                    <a:tint val="75000"/>
                  </a:prstClr>
                </a:solidFill>
              </a:rPr>
              <a:t>I04-1/XChem Science Review</a:t>
            </a: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48" y="6698449"/>
            <a:ext cx="424131" cy="149101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600">
                <a:solidFill>
                  <a:schemeClr val="tx1"/>
                </a:solidFill>
              </a:defRPr>
            </a:lvl1pPr>
          </a:lstStyle>
          <a:p>
            <a:fld id="{3B3BBC30-AF72-49DF-8BD7-B48A432C568D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6004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00C9D-B55B-414C-A60F-B9672B202720}" type="datetimeFigureOut">
              <a:rPr lang="en-GB" smtClean="0"/>
              <a:t>31/01/2018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CBA2B-CD05-4C1C-A20F-7EA17C1117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70599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00C9D-B55B-414C-A60F-B9672B202720}" type="datetimeFigureOut">
              <a:rPr lang="en-GB" smtClean="0"/>
              <a:t>31/01/2018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CBA2B-CD05-4C1C-A20F-7EA17C1117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16557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00C9D-B55B-414C-A60F-B9672B202720}" type="datetimeFigureOut">
              <a:rPr lang="en-GB" smtClean="0"/>
              <a:t>31/01/2018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CBA2B-CD05-4C1C-A20F-7EA17C1117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02972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00C9D-B55B-414C-A60F-B9672B202720}" type="datetimeFigureOut">
              <a:rPr lang="en-GB" smtClean="0"/>
              <a:t>31/01/2018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CBA2B-CD05-4C1C-A20F-7EA17C1117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85821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00C9D-B55B-414C-A60F-B9672B202720}" type="datetimeFigureOut">
              <a:rPr lang="en-GB" smtClean="0"/>
              <a:t>31/01/2018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CBA2B-CD05-4C1C-A20F-7EA17C1117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60195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00C9D-B55B-414C-A60F-B9672B202720}" type="datetimeFigureOut">
              <a:rPr lang="en-GB" smtClean="0"/>
              <a:t>31/01/2018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CBA2B-CD05-4C1C-A20F-7EA17C1117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05888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00C9D-B55B-414C-A60F-B9672B202720}" type="datetimeFigureOut">
              <a:rPr lang="en-GB" smtClean="0"/>
              <a:t>31/01/2018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CBA2B-CD05-4C1C-A20F-7EA17C1117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03002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200C9D-B55B-414C-A60F-B9672B202720}" type="datetimeFigureOut">
              <a:rPr lang="en-GB" smtClean="0"/>
              <a:t>31/01/2018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0CBA2B-CD05-4C1C-A20F-7EA17C1117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1103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 noChangeArrowheads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5445224"/>
            <a:ext cx="4775200" cy="1412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0" y="5391150"/>
            <a:ext cx="4489450" cy="1466850"/>
          </a:xfrm>
          <a:prstGeom prst="rect">
            <a:avLst/>
          </a:prstGeom>
          <a:solidFill>
            <a:srgbClr val="FFFFFF">
              <a:alpha val="6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874318" cy="5324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9512" y="836712"/>
            <a:ext cx="8872080" cy="5180397"/>
          </a:xfrm>
          <a:prstGeom prst="rect">
            <a:avLst/>
          </a:prstGeom>
          <a:gradFill flip="none" rotWithShape="1">
            <a:gsLst>
              <a:gs pos="86000">
                <a:schemeClr val="bg1">
                  <a:alpha val="58000"/>
                </a:schemeClr>
              </a:gs>
              <a:gs pos="0">
                <a:schemeClr val="bg1"/>
              </a:gs>
              <a:gs pos="81000">
                <a:schemeClr val="bg1"/>
              </a:gs>
              <a:gs pos="100000">
                <a:schemeClr val="bg1">
                  <a:alpha val="58000"/>
                </a:schemeClr>
              </a:gs>
            </a:gsLst>
            <a:lin ang="5400000" scaled="1"/>
            <a:tileRect/>
          </a:gradFill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0908" y="6426980"/>
            <a:ext cx="1222921" cy="345295"/>
          </a:xfrm>
          <a:prstGeom prst="rect">
            <a:avLst/>
          </a:prstGeom>
        </p:spPr>
      </p:pic>
      <p:pic>
        <p:nvPicPr>
          <p:cNvPr id="4098" name="Picture 2" descr="http://www.diamond.ac.uk/Beamlines/Mx/Fragment-Screening/base/02/text_files/file0/document/sgc-oxford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6718" y="6328416"/>
            <a:ext cx="638659" cy="483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www.diamond.ac.uk/Beamlines/Mx/Fragment-Screening/base/02/text_files/file/document/XChem_logo_bkg_lowres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0098" y="6328416"/>
            <a:ext cx="1091089" cy="479601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448161" y="6699302"/>
            <a:ext cx="977280" cy="149101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 sz="1400"/>
            </a:lvl1pPr>
          </a:lstStyle>
          <a:p>
            <a:r>
              <a:rPr lang="en-GB" dirty="0" smtClean="0">
                <a:solidFill>
                  <a:prstClr val="black">
                    <a:tint val="75000"/>
                  </a:prstClr>
                </a:solidFill>
              </a:rPr>
              <a:t>6 Oct 2016</a:t>
            </a: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48949" y="6698448"/>
            <a:ext cx="2797647" cy="149101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 sz="1400"/>
            </a:lvl1pPr>
          </a:lstStyle>
          <a:p>
            <a:r>
              <a:rPr lang="en-GB" dirty="0" smtClean="0">
                <a:solidFill>
                  <a:prstClr val="black">
                    <a:tint val="75000"/>
                  </a:prstClr>
                </a:solidFill>
              </a:rPr>
              <a:t>I04-1/XChem Science Review</a:t>
            </a: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48" y="6698449"/>
            <a:ext cx="424131" cy="149101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600">
                <a:solidFill>
                  <a:schemeClr val="tx1"/>
                </a:solidFill>
              </a:defRPr>
            </a:lvl1pPr>
          </a:lstStyle>
          <a:p>
            <a:fld id="{3B3BBC30-AF72-49DF-8BD7-B48A432C568D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2036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hf hdr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68288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tabLst>
          <a:tab pos="0" algn="l"/>
        </a:tabLst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41338" indent="-182563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‒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98525" indent="-180975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19213" indent="-242888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Ø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71638" indent="-236538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q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18" Type="http://schemas.openxmlformats.org/officeDocument/2006/relationships/image" Target="../media/image34.png"/><Relationship Id="rId3" Type="http://schemas.openxmlformats.org/officeDocument/2006/relationships/image" Target="../media/image19.png"/><Relationship Id="rId21" Type="http://schemas.openxmlformats.org/officeDocument/2006/relationships/image" Target="../media/image37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17" Type="http://schemas.openxmlformats.org/officeDocument/2006/relationships/image" Target="../media/image33.png"/><Relationship Id="rId2" Type="http://schemas.openxmlformats.org/officeDocument/2006/relationships/image" Target="../media/image18.png"/><Relationship Id="rId16" Type="http://schemas.openxmlformats.org/officeDocument/2006/relationships/image" Target="../media/image32.png"/><Relationship Id="rId20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5" Type="http://schemas.openxmlformats.org/officeDocument/2006/relationships/image" Target="../media/image31.png"/><Relationship Id="rId10" Type="http://schemas.openxmlformats.org/officeDocument/2006/relationships/image" Target="../media/image26.png"/><Relationship Id="rId19" Type="http://schemas.openxmlformats.org/officeDocument/2006/relationships/image" Target="../media/image35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111103"/>
            <a:ext cx="7702624" cy="1470025"/>
          </a:xfrm>
        </p:spPr>
        <p:txBody>
          <a:bodyPr>
            <a:normAutofit/>
          </a:bodyPr>
          <a:lstStyle/>
          <a:p>
            <a:r>
              <a:rPr lang="en-GB" dirty="0"/>
              <a:t>Managing high-density pins for the XChem facility with </a:t>
            </a:r>
            <a:r>
              <a:rPr lang="en-GB" dirty="0" err="1"/>
              <a:t>ISPyB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750296"/>
            <a:ext cx="6400800" cy="766936"/>
          </a:xfrm>
        </p:spPr>
        <p:txBody>
          <a:bodyPr>
            <a:normAutofit/>
          </a:bodyPr>
          <a:lstStyle/>
          <a:p>
            <a:r>
              <a:rPr lang="en-GB" sz="2400" dirty="0" smtClean="0"/>
              <a:t>Alice </a:t>
            </a:r>
            <a:r>
              <a:rPr lang="en-GB" sz="2400" dirty="0" smtClean="0"/>
              <a:t>Douangamath - I04-1/XChem</a:t>
            </a:r>
            <a:endParaRPr lang="en-GB" sz="2400" dirty="0" smtClean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4" y="6334344"/>
            <a:ext cx="792088" cy="329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 descr="Innovation in Crystallograph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6371105"/>
            <a:ext cx="1728192" cy="292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Image resul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6272115"/>
            <a:ext cx="1656184" cy="469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6021288"/>
            <a:ext cx="1512168" cy="663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4" t="6357" r="1695" b="12723"/>
          <a:stretch/>
        </p:blipFill>
        <p:spPr>
          <a:xfrm>
            <a:off x="719118" y="260648"/>
            <a:ext cx="7669306" cy="2736304"/>
          </a:xfrm>
          <a:prstGeom prst="rect">
            <a:avLst/>
          </a:prstGeom>
        </p:spPr>
      </p:pic>
      <p:pic>
        <p:nvPicPr>
          <p:cNvPr id="1026" name="Picture 2" descr="Image result for SGC logo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6199413"/>
            <a:ext cx="1296144" cy="613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8144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186" y="1050619"/>
            <a:ext cx="2514951" cy="1886213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>
            <a:solidFill>
              <a:schemeClr val="tx1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1229" y="2611474"/>
            <a:ext cx="2514951" cy="1886213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>
            <a:solidFill>
              <a:schemeClr val="tx1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1645" y="4125576"/>
            <a:ext cx="2514951" cy="1886213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>
            <a:solidFill>
              <a:schemeClr val="tx1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BBC30-AF72-49DF-8BD7-B48A432C568D}" type="slidenum">
              <a:rPr lang="en-GB" smtClean="0">
                <a:solidFill>
                  <a:prstClr val="black"/>
                </a:solidFill>
              </a:rPr>
              <a:pPr/>
              <a:t>10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6" name="Title 4"/>
          <p:cNvSpPr>
            <a:spLocks noGrp="1"/>
          </p:cNvSpPr>
          <p:nvPr>
            <p:ph type="title"/>
          </p:nvPr>
        </p:nvSpPr>
        <p:spPr>
          <a:xfrm>
            <a:off x="179512" y="116632"/>
            <a:ext cx="8874318" cy="532445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Happening elsewhere</a:t>
            </a:r>
            <a:endParaRPr lang="en-GB" dirty="0"/>
          </a:p>
        </p:txBody>
      </p:sp>
      <p:grpSp>
        <p:nvGrpSpPr>
          <p:cNvPr id="8" name="Group 7"/>
          <p:cNvGrpSpPr/>
          <p:nvPr/>
        </p:nvGrpSpPr>
        <p:grpSpPr>
          <a:xfrm>
            <a:off x="4716016" y="1401458"/>
            <a:ext cx="4248472" cy="2323138"/>
            <a:chOff x="4716016" y="1401458"/>
            <a:chExt cx="4248472" cy="2323138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5"/>
            <a:srcRect l="54372" t="-155" r="1684" b="310"/>
            <a:stretch/>
          </p:blipFill>
          <p:spPr>
            <a:xfrm>
              <a:off x="4716016" y="1993725"/>
              <a:ext cx="4248472" cy="1730871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4716016" y="1556792"/>
              <a:ext cx="25891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i="1" dirty="0" smtClean="0"/>
                <a:t>Coming soon via CHNUK:</a:t>
              </a:r>
              <a:endParaRPr lang="en-GB" i="1" dirty="0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36296" y="1401458"/>
              <a:ext cx="1443278" cy="4479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39052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4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4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9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Why high density pin?</a:t>
            </a:r>
            <a:br>
              <a:rPr lang="en-GB" dirty="0" smtClean="0"/>
            </a:br>
            <a:r>
              <a:rPr lang="en-GB" dirty="0" smtClean="0"/>
              <a:t>XChem in numbers (2017)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864" y="1711349"/>
            <a:ext cx="8229600" cy="4525963"/>
          </a:xfrm>
        </p:spPr>
        <p:txBody>
          <a:bodyPr/>
          <a:lstStyle/>
          <a:p>
            <a:r>
              <a:rPr lang="en-GB" dirty="0" smtClean="0"/>
              <a:t>29 academic proposals, 6 industrials</a:t>
            </a:r>
          </a:p>
          <a:p>
            <a:r>
              <a:rPr lang="en-GB" dirty="0" smtClean="0"/>
              <a:t>Number of crystals shot on I04-1</a:t>
            </a:r>
          </a:p>
          <a:p>
            <a:pPr lvl="1"/>
            <a:r>
              <a:rPr lang="en-GB" dirty="0" smtClean="0"/>
              <a:t>XChem</a:t>
            </a:r>
            <a:r>
              <a:rPr lang="en-GB" dirty="0"/>
              <a:t>: </a:t>
            </a:r>
            <a:r>
              <a:rPr lang="en-GB" dirty="0" smtClean="0">
                <a:solidFill>
                  <a:srgbClr val="FF0000"/>
                </a:solidFill>
              </a:rPr>
              <a:t>30,998 (~1938 </a:t>
            </a:r>
            <a:r>
              <a:rPr lang="en-GB" dirty="0" err="1" smtClean="0">
                <a:solidFill>
                  <a:srgbClr val="FF0000"/>
                </a:solidFill>
              </a:rPr>
              <a:t>unipucks</a:t>
            </a:r>
            <a:r>
              <a:rPr lang="en-GB" dirty="0" smtClean="0">
                <a:solidFill>
                  <a:srgbClr val="FF0000"/>
                </a:solidFill>
              </a:rPr>
              <a:t> of 16 pins)</a:t>
            </a:r>
            <a:endParaRPr lang="en-GB" dirty="0">
              <a:solidFill>
                <a:srgbClr val="FF0000"/>
              </a:solidFill>
            </a:endParaRPr>
          </a:p>
          <a:p>
            <a:pPr lvl="1"/>
            <a:r>
              <a:rPr lang="en-GB" dirty="0"/>
              <a:t>MX: 12,838</a:t>
            </a:r>
          </a:p>
          <a:p>
            <a:pPr lvl="1"/>
            <a:r>
              <a:rPr lang="en-GB" dirty="0"/>
              <a:t>Industry: 7,563</a:t>
            </a:r>
          </a:p>
          <a:p>
            <a:pPr lvl="1"/>
            <a:r>
              <a:rPr lang="en-GB" dirty="0"/>
              <a:t>Total: </a:t>
            </a:r>
            <a:r>
              <a:rPr lang="en-GB" dirty="0" smtClean="0"/>
              <a:t>51,399</a:t>
            </a:r>
          </a:p>
          <a:p>
            <a:r>
              <a:rPr lang="en-GB" dirty="0" smtClean="0"/>
              <a:t>XChem DSPL library ~600-700 fragments</a:t>
            </a:r>
          </a:p>
          <a:p>
            <a:pPr lvl="1"/>
            <a:r>
              <a:rPr lang="en-GB" dirty="0" smtClean="0">
                <a:solidFill>
                  <a:srgbClr val="FF0000"/>
                </a:solidFill>
              </a:rPr>
              <a:t>700 crystals (~44 </a:t>
            </a:r>
            <a:r>
              <a:rPr lang="en-GB" dirty="0" err="1" smtClean="0">
                <a:solidFill>
                  <a:srgbClr val="FF0000"/>
                </a:solidFill>
              </a:rPr>
              <a:t>unipucks</a:t>
            </a:r>
            <a:r>
              <a:rPr lang="en-GB" dirty="0" smtClean="0">
                <a:solidFill>
                  <a:srgbClr val="FF0000"/>
                </a:solidFill>
              </a:rPr>
              <a:t> of 16 pins)</a:t>
            </a:r>
            <a:endParaRPr lang="en-GB" dirty="0">
              <a:solidFill>
                <a:srgbClr val="FF0000"/>
              </a:solidFill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52628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BBC30-AF72-49DF-8BD7-B48A432C568D}" type="slidenum">
              <a:rPr lang="en-GB" smtClean="0">
                <a:solidFill>
                  <a:prstClr val="black"/>
                </a:solidFill>
              </a:rPr>
              <a:pPr/>
              <a:t>12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82164" y="1315810"/>
            <a:ext cx="2716836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i="1" dirty="0" smtClean="0"/>
              <a:t>In-house</a:t>
            </a:r>
            <a:r>
              <a:rPr lang="en-GB" dirty="0" smtClean="0"/>
              <a:t> control system: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b="1" dirty="0" smtClean="0"/>
              <a:t>VERY robust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dirty="0" smtClean="0"/>
              <a:t>Fast:  &lt;20sec exchange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874318" cy="532445"/>
          </a:xfrm>
        </p:spPr>
        <p:txBody>
          <a:bodyPr>
            <a:noAutofit/>
          </a:bodyPr>
          <a:lstStyle/>
          <a:p>
            <a:r>
              <a:rPr lang="en-GB" sz="3200" dirty="0" smtClean="0"/>
              <a:t>BART robot (I03 team) - transformative</a:t>
            </a:r>
            <a:endParaRPr lang="en-GB" sz="3200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61686" y="3407434"/>
            <a:ext cx="2965031" cy="2388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762463" y="5733069"/>
            <a:ext cx="24928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37 pucks, 592 samples</a:t>
            </a:r>
            <a:endParaRPr lang="en-GB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631759"/>
            <a:ext cx="4369251" cy="3277757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4865390" y="899873"/>
            <a:ext cx="4286989" cy="1898599"/>
            <a:chOff x="4679788" y="759939"/>
            <a:chExt cx="4286989" cy="1898599"/>
          </a:xfrm>
        </p:grpSpPr>
        <p:sp>
          <p:nvSpPr>
            <p:cNvPr id="13" name="TextBox 12"/>
            <p:cNvSpPr txBox="1"/>
            <p:nvPr/>
          </p:nvSpPr>
          <p:spPr>
            <a:xfrm>
              <a:off x="7886657" y="1790152"/>
              <a:ext cx="108012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 smtClean="0"/>
                <a:t>Katherine McAuley</a:t>
              </a:r>
              <a:endParaRPr lang="en-GB" sz="1600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886657" y="1009584"/>
              <a:ext cx="108012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 smtClean="0"/>
                <a:t>Mark Williams</a:t>
              </a:r>
              <a:endParaRPr lang="en-GB" sz="1600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748697" y="1688090"/>
              <a:ext cx="71298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1600" dirty="0" smtClean="0"/>
                <a:t>Stuart Fisher</a:t>
              </a:r>
              <a:endParaRPr lang="en-GB" sz="1600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679788" y="899873"/>
              <a:ext cx="78189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1600" dirty="0" smtClean="0"/>
                <a:t>James O’Hea</a:t>
              </a:r>
              <a:endParaRPr lang="en-GB" sz="1600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035714" y="759939"/>
              <a:ext cx="100811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dirty="0" smtClean="0"/>
                <a:t>Ken Jones</a:t>
              </a:r>
              <a:endParaRPr lang="en-GB" sz="1600" dirty="0"/>
            </a:p>
          </p:txBody>
        </p:sp>
        <p:pic>
          <p:nvPicPr>
            <p:cNvPr id="18" name="Picture 6" descr="image preview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77630" y="1060382"/>
              <a:ext cx="2406093" cy="15981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305877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BBC30-AF72-49DF-8BD7-B48A432C568D}" type="slidenum">
              <a:rPr lang="en-GB" smtClean="0">
                <a:solidFill>
                  <a:prstClr val="black"/>
                </a:solidFill>
              </a:rPr>
              <a:pPr/>
              <a:t>13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9512" y="118373"/>
            <a:ext cx="87129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 smtClean="0">
                <a:solidFill>
                  <a:prstClr val="black"/>
                </a:solidFill>
              </a:rPr>
              <a:t>Multiple samples per pin (high density pin)</a:t>
            </a:r>
            <a:endParaRPr lang="en-GB" sz="3600" dirty="0">
              <a:solidFill>
                <a:prstClr val="black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693410" y="899040"/>
            <a:ext cx="5019310" cy="3646351"/>
            <a:chOff x="204664" y="1046328"/>
            <a:chExt cx="5832648" cy="4460789"/>
          </a:xfrm>
        </p:grpSpPr>
        <p:graphicFrame>
          <p:nvGraphicFramePr>
            <p:cNvPr id="12" name="Chart 11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813005011"/>
                </p:ext>
              </p:extLst>
            </p:nvPr>
          </p:nvGraphicFramePr>
          <p:xfrm>
            <a:off x="204664" y="1046328"/>
            <a:ext cx="5832648" cy="446078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13" name="TextBox 12"/>
            <p:cNvSpPr txBox="1"/>
            <p:nvPr/>
          </p:nvSpPr>
          <p:spPr>
            <a:xfrm>
              <a:off x="5223974" y="1337546"/>
              <a:ext cx="6092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800" b="1" dirty="0" smtClean="0">
                  <a:solidFill>
                    <a:srgbClr val="FF0000"/>
                  </a:solidFill>
                </a:rPr>
                <a:t>?</a:t>
              </a:r>
              <a:endParaRPr lang="en-GB" sz="28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6180123" y="683296"/>
            <a:ext cx="2712357" cy="4843683"/>
            <a:chOff x="6180123" y="683296"/>
            <a:chExt cx="2712357" cy="4843683"/>
          </a:xfrm>
        </p:grpSpPr>
        <p:grpSp>
          <p:nvGrpSpPr>
            <p:cNvPr id="15" name="Group 14"/>
            <p:cNvGrpSpPr/>
            <p:nvPr/>
          </p:nvGrpSpPr>
          <p:grpSpPr>
            <a:xfrm>
              <a:off x="6180123" y="683296"/>
              <a:ext cx="2712357" cy="4190108"/>
              <a:chOff x="6180123" y="793658"/>
              <a:chExt cx="2712357" cy="4190108"/>
            </a:xfrm>
          </p:grpSpPr>
          <p:grpSp>
            <p:nvGrpSpPr>
              <p:cNvPr id="8" name="Group 7"/>
              <p:cNvGrpSpPr/>
              <p:nvPr/>
            </p:nvGrpSpPr>
            <p:grpSpPr>
              <a:xfrm>
                <a:off x="6180123" y="1425347"/>
                <a:ext cx="2712357" cy="3558419"/>
                <a:chOff x="6180123" y="1598773"/>
                <a:chExt cx="2712357" cy="3558419"/>
              </a:xfrm>
            </p:grpSpPr>
            <p:pic>
              <p:nvPicPr>
                <p:cNvPr id="9" name="Picture 2"/>
                <p:cNvPicPr>
                  <a:picLocks noChangeAspect="1" noChangeArrowheads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72" t="34489" r="54226" b="17204"/>
                <a:stretch/>
              </p:blipFill>
              <p:spPr bwMode="auto">
                <a:xfrm>
                  <a:off x="6180123" y="1598773"/>
                  <a:ext cx="2712357" cy="174336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0" name="Picture 3"/>
                <p:cNvPicPr>
                  <a:picLocks noChangeAspect="1" noChangeArrowheads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38421" r="54361" b="18423"/>
                <a:stretch/>
              </p:blipFill>
              <p:spPr bwMode="auto">
                <a:xfrm>
                  <a:off x="6180123" y="3604372"/>
                  <a:ext cx="2712357" cy="15528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sp>
            <p:nvSpPr>
              <p:cNvPr id="14" name="TextBox 13"/>
              <p:cNvSpPr txBox="1"/>
              <p:nvPr/>
            </p:nvSpPr>
            <p:spPr>
              <a:xfrm>
                <a:off x="6243187" y="793658"/>
                <a:ext cx="250667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dirty="0" err="1" smtClean="0">
                    <a:solidFill>
                      <a:prstClr val="black"/>
                    </a:solidFill>
                  </a:rPr>
                  <a:t>Mitegen’s</a:t>
                </a:r>
                <a:r>
                  <a:rPr lang="en-GB" dirty="0" smtClean="0">
                    <a:solidFill>
                      <a:prstClr val="black"/>
                    </a:solidFill>
                  </a:rPr>
                  <a:t> multiple sample pins</a:t>
                </a:r>
                <a:endParaRPr lang="en-GB" dirty="0">
                  <a:solidFill>
                    <a:prstClr val="black"/>
                  </a:solidFill>
                </a:endParaRPr>
              </a:p>
            </p:txBody>
          </p:sp>
        </p:grpSp>
        <p:pic>
          <p:nvPicPr>
            <p:cNvPr id="16" name="Picture 4" descr="Innovation in Crystallography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60232" y="5203500"/>
              <a:ext cx="1912330" cy="3234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TextBox 2"/>
          <p:cNvSpPr txBox="1"/>
          <p:nvPr/>
        </p:nvSpPr>
        <p:spPr>
          <a:xfrm>
            <a:off x="251520" y="5036983"/>
            <a:ext cx="66967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prstClr val="black"/>
                </a:solidFill>
              </a:rPr>
              <a:t>4736 samples in a full BART Dewar.</a:t>
            </a:r>
          </a:p>
          <a:p>
            <a:r>
              <a:rPr lang="en-GB" dirty="0">
                <a:solidFill>
                  <a:prstClr val="black"/>
                </a:solidFill>
              </a:rPr>
              <a:t>Current:  1min data, 1min exchange = 30xtals/hr = 720xtals/day</a:t>
            </a:r>
          </a:p>
          <a:p>
            <a:r>
              <a:rPr lang="en-GB" dirty="0">
                <a:solidFill>
                  <a:prstClr val="black"/>
                </a:solidFill>
              </a:rPr>
              <a:t>8-crystal:  8min data, 1min exchange = 53xtals/hr = 1278xtals/day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05265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/>
          <a:lstStyle/>
          <a:p>
            <a:r>
              <a:rPr lang="en-GB" dirty="0" smtClean="0"/>
              <a:t>Other use case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525963"/>
          </a:xfrm>
        </p:spPr>
        <p:txBody>
          <a:bodyPr>
            <a:normAutofit fontScale="70000" lnSpcReduction="20000"/>
          </a:bodyPr>
          <a:lstStyle/>
          <a:p>
            <a:r>
              <a:rPr lang="en-GB" dirty="0" smtClean="0"/>
              <a:t>External XChem users replicate </a:t>
            </a:r>
            <a:r>
              <a:rPr lang="en-GB" dirty="0" err="1" smtClean="0"/>
              <a:t>labXChem</a:t>
            </a:r>
            <a:r>
              <a:rPr lang="en-GB" dirty="0" smtClean="0"/>
              <a:t> but use synchrotron for data collection</a:t>
            </a:r>
          </a:p>
          <a:p>
            <a:pPr lvl="1"/>
            <a:r>
              <a:rPr lang="en-GB" dirty="0" smtClean="0"/>
              <a:t>Prepare samples at home lab for the full screen</a:t>
            </a:r>
          </a:p>
          <a:p>
            <a:pPr lvl="1"/>
            <a:r>
              <a:rPr lang="en-GB" dirty="0" smtClean="0"/>
              <a:t>~ 7 dry shippers (of 7 </a:t>
            </a:r>
            <a:r>
              <a:rPr lang="en-GB" dirty="0" err="1" smtClean="0"/>
              <a:t>unipucks</a:t>
            </a:r>
            <a:r>
              <a:rPr lang="en-GB" dirty="0" smtClean="0"/>
              <a:t> cane) for conventional pins but with the high density pin, only need 1 dry shipper for the whole screen!</a:t>
            </a:r>
          </a:p>
          <a:p>
            <a:endParaRPr lang="en-GB" dirty="0" smtClean="0"/>
          </a:p>
          <a:p>
            <a:r>
              <a:rPr lang="en-GB" dirty="0" smtClean="0"/>
              <a:t>I23 </a:t>
            </a:r>
          </a:p>
          <a:p>
            <a:pPr lvl="1"/>
            <a:r>
              <a:rPr lang="en-GB" dirty="0" smtClean="0"/>
              <a:t>Samples collected in vacuum. </a:t>
            </a:r>
          </a:p>
          <a:p>
            <a:pPr lvl="1"/>
            <a:r>
              <a:rPr lang="en-GB" dirty="0" smtClean="0"/>
              <a:t>Process for mounting 1 pin is laborious so it is best to maximise the number of samples loaded onto a single pin.</a:t>
            </a:r>
          </a:p>
          <a:p>
            <a:pPr lvl="1"/>
            <a:endParaRPr lang="en-GB" dirty="0"/>
          </a:p>
          <a:p>
            <a:r>
              <a:rPr lang="en-GB" dirty="0" smtClean="0"/>
              <a:t> Industrial users tend to send triplicates and collect from best one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8899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546777"/>
            <a:ext cx="2133600" cy="365125"/>
          </a:xfrm>
        </p:spPr>
        <p:txBody>
          <a:bodyPr/>
          <a:lstStyle/>
          <a:p>
            <a:fld id="{3B3BBC30-AF72-49DF-8BD7-B48A432C568D}" type="slidenum">
              <a:rPr lang="en-GB" smtClean="0">
                <a:solidFill>
                  <a:prstClr val="black"/>
                </a:solidFill>
              </a:rPr>
              <a:pPr/>
              <a:t>15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83567" y="4374009"/>
            <a:ext cx="8104029" cy="2413770"/>
          </a:xfrm>
          <a:prstGeom prst="rect">
            <a:avLst/>
          </a:prstGeom>
          <a:solidFill>
            <a:schemeClr val="accent4">
              <a:lumMod val="60000"/>
              <a:lumOff val="4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683567" y="918710"/>
            <a:ext cx="8104029" cy="2816029"/>
          </a:xfrm>
          <a:prstGeom prst="rect">
            <a:avLst/>
          </a:prstGeom>
          <a:solidFill>
            <a:schemeClr val="accent5">
              <a:lumMod val="20000"/>
              <a:lumOff val="80000"/>
              <a:alpha val="3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019704" y="116632"/>
            <a:ext cx="5640528" cy="783293"/>
          </a:xfrm>
        </p:spPr>
        <p:txBody>
          <a:bodyPr>
            <a:noAutofit/>
          </a:bodyPr>
          <a:lstStyle/>
          <a:p>
            <a:r>
              <a:rPr lang="en-GB" sz="3600" dirty="0" smtClean="0"/>
              <a:t>XChem workflow</a:t>
            </a:r>
            <a:endParaRPr lang="en-GB" sz="3600" dirty="0"/>
          </a:p>
        </p:txBody>
      </p:sp>
      <p:sp>
        <p:nvSpPr>
          <p:cNvPr id="10" name="TextBox 9"/>
          <p:cNvSpPr txBox="1"/>
          <p:nvPr/>
        </p:nvSpPr>
        <p:spPr>
          <a:xfrm>
            <a:off x="7198857" y="1957641"/>
            <a:ext cx="15887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i="1" dirty="0" smtClean="0"/>
              <a:t>Prepare</a:t>
            </a:r>
            <a:r>
              <a:rPr lang="en-GB" sz="1600" b="1" dirty="0" smtClean="0"/>
              <a:t> 1000+ crystals</a:t>
            </a:r>
            <a:endParaRPr lang="en-GB" sz="16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7198857" y="3733597"/>
            <a:ext cx="17036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i="1" dirty="0" smtClean="0"/>
              <a:t>Measure</a:t>
            </a:r>
            <a:r>
              <a:rPr lang="en-GB" sz="1600" b="1" dirty="0" smtClean="0"/>
              <a:t> 1000+ crystals</a:t>
            </a:r>
            <a:endParaRPr lang="en-GB" sz="16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7153995" y="5185661"/>
            <a:ext cx="1769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i="1" dirty="0" smtClean="0"/>
              <a:t>Analyse</a:t>
            </a:r>
            <a:r>
              <a:rPr lang="en-GB" sz="1600" b="1" dirty="0" smtClean="0"/>
              <a:t> 1000+ datasets</a:t>
            </a:r>
            <a:endParaRPr lang="en-GB" sz="1600" b="1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304" y="908720"/>
            <a:ext cx="6006534" cy="5869515"/>
          </a:xfrm>
          <a:prstGeom prst="rect">
            <a:avLst/>
          </a:prstGeom>
        </p:spPr>
      </p:pic>
      <p:pic>
        <p:nvPicPr>
          <p:cNvPr id="1026" name="Picture 2" descr="profilephoto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623"/>
          <a:stretch/>
        </p:blipFill>
        <p:spPr bwMode="auto">
          <a:xfrm>
            <a:off x="5796137" y="85978"/>
            <a:ext cx="871701" cy="766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intranet.diamond.ac.uk/SharedContent/Image/People/Skyner_Rachael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73060"/>
            <a:ext cx="648072" cy="778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tobias krojer oxfor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81847"/>
            <a:ext cx="770208" cy="770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5580112" y="836712"/>
            <a:ext cx="10699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 smtClean="0"/>
              <a:t>Patrick Collins</a:t>
            </a:r>
            <a:endParaRPr lang="en-GB" sz="1000" dirty="0"/>
          </a:p>
        </p:txBody>
      </p:sp>
      <p:sp>
        <p:nvSpPr>
          <p:cNvPr id="15" name="TextBox 14"/>
          <p:cNvSpPr txBox="1"/>
          <p:nvPr/>
        </p:nvSpPr>
        <p:spPr>
          <a:xfrm>
            <a:off x="6444208" y="836712"/>
            <a:ext cx="10699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 smtClean="0"/>
              <a:t>Tobias Krojer</a:t>
            </a:r>
            <a:endParaRPr lang="en-GB" sz="1000" dirty="0"/>
          </a:p>
        </p:txBody>
      </p:sp>
      <p:sp>
        <p:nvSpPr>
          <p:cNvPr id="16" name="TextBox 15"/>
          <p:cNvSpPr txBox="1"/>
          <p:nvPr/>
        </p:nvSpPr>
        <p:spPr>
          <a:xfrm>
            <a:off x="7102469" y="836712"/>
            <a:ext cx="12859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 smtClean="0"/>
              <a:t>Rachael Skyner</a:t>
            </a:r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4269301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859216" cy="778098"/>
          </a:xfrm>
        </p:spPr>
        <p:txBody>
          <a:bodyPr/>
          <a:lstStyle/>
          <a:p>
            <a:r>
              <a:rPr lang="en-GB" dirty="0" err="1" smtClean="0"/>
              <a:t>SoakDB</a:t>
            </a:r>
            <a:endParaRPr lang="en-GB" dirty="0"/>
          </a:p>
        </p:txBody>
      </p:sp>
      <p:pic>
        <p:nvPicPr>
          <p:cNvPr id="4" name="Picture 2" descr="profilephoto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623"/>
          <a:stretch/>
        </p:blipFill>
        <p:spPr bwMode="auto">
          <a:xfrm>
            <a:off x="5868144" y="188640"/>
            <a:ext cx="1147107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07" t="42505" r="48791" b="4290"/>
          <a:stretch/>
        </p:blipFill>
        <p:spPr bwMode="auto">
          <a:xfrm>
            <a:off x="539552" y="1227097"/>
            <a:ext cx="7740352" cy="4976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7" t="42250" r="25090" b="4768"/>
          <a:stretch/>
        </p:blipFill>
        <p:spPr bwMode="auto">
          <a:xfrm>
            <a:off x="270164" y="2556551"/>
            <a:ext cx="8674941" cy="425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 flipH="1">
            <a:off x="1835696" y="1556792"/>
            <a:ext cx="3816424" cy="1224136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1115616" y="4077072"/>
            <a:ext cx="2808312" cy="10801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/>
          <p:cNvSpPr/>
          <p:nvPr/>
        </p:nvSpPr>
        <p:spPr>
          <a:xfrm>
            <a:off x="7812360" y="4077072"/>
            <a:ext cx="1152128" cy="10801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1835696" y="1709192"/>
            <a:ext cx="3816424" cy="1224136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1835696" y="1861592"/>
            <a:ext cx="3816424" cy="1224136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0817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99" r="10689" b="29218"/>
          <a:stretch/>
        </p:blipFill>
        <p:spPr bwMode="auto">
          <a:xfrm>
            <a:off x="107504" y="1916832"/>
            <a:ext cx="8865794" cy="3473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91680" y="332656"/>
            <a:ext cx="59766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smtClean="0"/>
              <a:t>Csv file to upload into </a:t>
            </a:r>
            <a:r>
              <a:rPr lang="en-GB" sz="4000" dirty="0" err="1" smtClean="0"/>
              <a:t>ISPyB</a:t>
            </a:r>
            <a:endParaRPr lang="en-GB" sz="4000" dirty="0"/>
          </a:p>
        </p:txBody>
      </p:sp>
      <p:sp>
        <p:nvSpPr>
          <p:cNvPr id="5" name="Down Arrow 4"/>
          <p:cNvSpPr/>
          <p:nvPr/>
        </p:nvSpPr>
        <p:spPr>
          <a:xfrm>
            <a:off x="3707904" y="1700808"/>
            <a:ext cx="45719" cy="14401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Down Arrow 6"/>
          <p:cNvSpPr/>
          <p:nvPr/>
        </p:nvSpPr>
        <p:spPr>
          <a:xfrm>
            <a:off x="4499992" y="1700808"/>
            <a:ext cx="45719" cy="14401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Down Arrow 7"/>
          <p:cNvSpPr/>
          <p:nvPr/>
        </p:nvSpPr>
        <p:spPr>
          <a:xfrm>
            <a:off x="5102345" y="1700808"/>
            <a:ext cx="45719" cy="14401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Down Arrow 8"/>
          <p:cNvSpPr/>
          <p:nvPr/>
        </p:nvSpPr>
        <p:spPr>
          <a:xfrm>
            <a:off x="5822425" y="1700808"/>
            <a:ext cx="45719" cy="14401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Down Arrow 9"/>
          <p:cNvSpPr/>
          <p:nvPr/>
        </p:nvSpPr>
        <p:spPr>
          <a:xfrm>
            <a:off x="6326481" y="1700808"/>
            <a:ext cx="45719" cy="14401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Down Arrow 10"/>
          <p:cNvSpPr/>
          <p:nvPr/>
        </p:nvSpPr>
        <p:spPr>
          <a:xfrm>
            <a:off x="2006001" y="1700808"/>
            <a:ext cx="45719" cy="14401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1763688" y="1484784"/>
            <a:ext cx="86409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 smtClean="0"/>
              <a:t>Holder</a:t>
            </a:r>
            <a:endParaRPr lang="en-GB" sz="900" dirty="0"/>
          </a:p>
        </p:txBody>
      </p:sp>
      <p:sp>
        <p:nvSpPr>
          <p:cNvPr id="13" name="TextBox 12"/>
          <p:cNvSpPr txBox="1"/>
          <p:nvPr/>
        </p:nvSpPr>
        <p:spPr>
          <a:xfrm>
            <a:off x="3203848" y="1484784"/>
            <a:ext cx="108012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 smtClean="0"/>
              <a:t>Protein name</a:t>
            </a:r>
            <a:endParaRPr lang="en-GB" sz="900" dirty="0"/>
          </a:p>
        </p:txBody>
      </p:sp>
      <p:sp>
        <p:nvSpPr>
          <p:cNvPr id="14" name="TextBox 13"/>
          <p:cNvSpPr txBox="1"/>
          <p:nvPr/>
        </p:nvSpPr>
        <p:spPr>
          <a:xfrm>
            <a:off x="4211960" y="1412776"/>
            <a:ext cx="86409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 smtClean="0"/>
              <a:t>barcode</a:t>
            </a:r>
            <a:endParaRPr lang="en-GB" sz="900" dirty="0"/>
          </a:p>
        </p:txBody>
      </p:sp>
      <p:sp>
        <p:nvSpPr>
          <p:cNvPr id="15" name="TextBox 14"/>
          <p:cNvSpPr txBox="1"/>
          <p:nvPr/>
        </p:nvSpPr>
        <p:spPr>
          <a:xfrm>
            <a:off x="4716016" y="1484784"/>
            <a:ext cx="100811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 smtClean="0"/>
              <a:t>Sample name</a:t>
            </a:r>
            <a:endParaRPr lang="en-GB" sz="900" dirty="0"/>
          </a:p>
        </p:txBody>
      </p:sp>
      <p:sp>
        <p:nvSpPr>
          <p:cNvPr id="16" name="TextBox 15"/>
          <p:cNvSpPr txBox="1"/>
          <p:nvPr/>
        </p:nvSpPr>
        <p:spPr>
          <a:xfrm>
            <a:off x="5436096" y="1340768"/>
            <a:ext cx="86409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 smtClean="0"/>
              <a:t>Pin position</a:t>
            </a:r>
            <a:endParaRPr lang="en-GB" sz="900" dirty="0"/>
          </a:p>
        </p:txBody>
      </p:sp>
      <p:sp>
        <p:nvSpPr>
          <p:cNvPr id="17" name="TextBox 16"/>
          <p:cNvSpPr txBox="1"/>
          <p:nvPr/>
        </p:nvSpPr>
        <p:spPr>
          <a:xfrm>
            <a:off x="6012160" y="1469976"/>
            <a:ext cx="64807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 smtClean="0"/>
              <a:t>Comment</a:t>
            </a:r>
            <a:endParaRPr lang="en-GB" sz="900" dirty="0"/>
          </a:p>
        </p:txBody>
      </p:sp>
    </p:spTree>
    <p:extLst>
      <p:ext uri="{BB962C8B-B14F-4D97-AF65-F5344CB8AC3E}">
        <p14:creationId xmlns:p14="http://schemas.microsoft.com/office/powerpoint/2010/main" val="1057845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79512" y="260648"/>
            <a:ext cx="8874318" cy="5324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/>
              <a:t>High density pin auto-centring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5673" y="6698449"/>
            <a:ext cx="424131" cy="149101"/>
          </a:xfrm>
        </p:spPr>
        <p:txBody>
          <a:bodyPr/>
          <a:lstStyle/>
          <a:p>
            <a:fld id="{3B3BBC30-AF72-49DF-8BD7-B48A432C568D}" type="slidenum">
              <a:rPr lang="en-GB" smtClean="0">
                <a:solidFill>
                  <a:prstClr val="black"/>
                </a:solidFill>
              </a:rPr>
              <a:pPr/>
              <a:t>18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6" name="Content Placeholder 5"/>
          <p:cNvSpPr txBox="1">
            <a:spLocks/>
          </p:cNvSpPr>
          <p:nvPr/>
        </p:nvSpPr>
        <p:spPr>
          <a:xfrm>
            <a:off x="179512" y="836712"/>
            <a:ext cx="8874318" cy="55034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 smtClean="0"/>
              <a:t>Find the tip</a:t>
            </a:r>
          </a:p>
          <a:p>
            <a:r>
              <a:rPr lang="en-GB" sz="2000" dirty="0" smtClean="0"/>
              <a:t>For each data collection being set, it will:</a:t>
            </a:r>
          </a:p>
          <a:p>
            <a:pPr lvl="1"/>
            <a:r>
              <a:rPr lang="en-GB" sz="2000" dirty="0" smtClean="0"/>
              <a:t>Move the pin by 187um</a:t>
            </a:r>
          </a:p>
          <a:p>
            <a:pPr lvl="1"/>
            <a:r>
              <a:rPr lang="en-GB" sz="2000" dirty="0" smtClean="0"/>
              <a:t>Do face-on then side-on similarly to OAV centring</a:t>
            </a:r>
            <a:endParaRPr lang="en-GB" sz="2000" dirty="0"/>
          </a:p>
        </p:txBody>
      </p:sp>
      <p:sp>
        <p:nvSpPr>
          <p:cNvPr id="7" name="AutoShape 2" descr="Crystal Snapshot 1"/>
          <p:cNvSpPr>
            <a:spLocks noChangeAspect="1" noChangeArrowheads="1"/>
          </p:cNvSpPr>
          <p:nvPr/>
        </p:nvSpPr>
        <p:spPr bwMode="auto">
          <a:xfrm>
            <a:off x="7399548" y="348423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780928"/>
            <a:ext cx="3658296" cy="2721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2780928"/>
            <a:ext cx="4956267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/>
        </p:nvSpPr>
        <p:spPr>
          <a:xfrm>
            <a:off x="4141944" y="5013176"/>
            <a:ext cx="2446280" cy="288032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6" descr="http://intranet.diamond.ac.uk/SharedContent/Image/People/Williams_Mark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188640"/>
            <a:ext cx="1080120" cy="1270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4139952" y="3933056"/>
            <a:ext cx="4032448" cy="288032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/>
          <p:cNvSpPr txBox="1"/>
          <p:nvPr/>
        </p:nvSpPr>
        <p:spPr>
          <a:xfrm>
            <a:off x="7668344" y="1459369"/>
            <a:ext cx="13681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Mark Williams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2347565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High density pin in unattended mode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BBC30-AF72-49DF-8BD7-B48A432C568D}" type="slidenum">
              <a:rPr lang="en-GB" smtClean="0">
                <a:solidFill>
                  <a:prstClr val="black"/>
                </a:solidFill>
              </a:rPr>
              <a:pPr/>
              <a:t>19</a:t>
            </a:fld>
            <a:endParaRPr lang="en-GB" dirty="0">
              <a:solidFill>
                <a:prstClr val="black"/>
              </a:solidFill>
            </a:endParaRPr>
          </a:p>
        </p:txBody>
      </p:sp>
      <p:pic>
        <p:nvPicPr>
          <p:cNvPr id="7" name="multipin1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6375" y="836613"/>
            <a:ext cx="8820150" cy="5503862"/>
          </a:xfrm>
        </p:spPr>
      </p:pic>
    </p:spTree>
    <p:extLst>
      <p:ext uri="{BB962C8B-B14F-4D97-AF65-F5344CB8AC3E}">
        <p14:creationId xmlns:p14="http://schemas.microsoft.com/office/powerpoint/2010/main" val="1604053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Plan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Background on fragment screening and XChem</a:t>
            </a:r>
          </a:p>
          <a:p>
            <a:r>
              <a:rPr lang="en-GB" dirty="0" smtClean="0"/>
              <a:t>Why high-density pin?</a:t>
            </a:r>
          </a:p>
          <a:p>
            <a:r>
              <a:rPr lang="en-GB" dirty="0" smtClean="0"/>
              <a:t>XChem workflow and experience from collecting data from high density </a:t>
            </a:r>
            <a:r>
              <a:rPr lang="en-GB" dirty="0" smtClean="0"/>
              <a:t>pin.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01004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1"/>
          <p:cNvSpPr txBox="1">
            <a:spLocks/>
          </p:cNvSpPr>
          <p:nvPr/>
        </p:nvSpPr>
        <p:spPr>
          <a:xfrm>
            <a:off x="179512" y="952339"/>
            <a:ext cx="8874318" cy="5324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Real case: Soaking with compounds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sp>
        <p:nvSpPr>
          <p:cNvPr id="39" name="Slide Number Placeholder 4"/>
          <p:cNvSpPr txBox="1">
            <a:spLocks/>
          </p:cNvSpPr>
          <p:nvPr/>
        </p:nvSpPr>
        <p:spPr>
          <a:xfrm>
            <a:off x="15673" y="6698449"/>
            <a:ext cx="424131" cy="149101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en-US"/>
            </a:defPPr>
            <a:lvl1pPr marL="0" algn="ctr" defTabSz="914400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3BBC30-AF72-49DF-8BD7-B48A432C568D}" type="slidenum">
              <a:rPr kumimoji="0" lang="en-GB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0" name="Picture 2" descr="http://intranet.diamond.ac.uk/SharedContent/Image/People/McMillan_Joe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500974"/>
            <a:ext cx="864096" cy="1074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AutoShape 2" descr="Crystal Snapshot 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4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792650"/>
            <a:ext cx="2016224" cy="1500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AutoShape 5" descr="Crystal Snapshot 1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4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2780928"/>
            <a:ext cx="2031976" cy="1512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AutoShape 8" descr="Crystal Snapshot 1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46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792650"/>
            <a:ext cx="2016224" cy="1500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9" y="2792651"/>
            <a:ext cx="2016223" cy="1500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23" y="4430216"/>
            <a:ext cx="2041242" cy="1519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AutoShape 13" descr="Crystal Snapshot 1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50" name="Picture 1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4439447"/>
            <a:ext cx="2028840" cy="1509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1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903" y="4445785"/>
            <a:ext cx="2020321" cy="1503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1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9" y="4454151"/>
            <a:ext cx="2009081" cy="1495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" name="TextBox 52"/>
          <p:cNvSpPr txBox="1"/>
          <p:nvPr/>
        </p:nvSpPr>
        <p:spPr>
          <a:xfrm>
            <a:off x="7822549" y="1567825"/>
            <a:ext cx="10699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Joel McMillan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451603" y="1835532"/>
            <a:ext cx="4464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Data collected, compound found!</a:t>
            </a:r>
          </a:p>
        </p:txBody>
      </p:sp>
    </p:spTree>
    <p:extLst>
      <p:ext uri="{BB962C8B-B14F-4D97-AF65-F5344CB8AC3E}">
        <p14:creationId xmlns:p14="http://schemas.microsoft.com/office/powerpoint/2010/main" val="322885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>
            <a:spLocks/>
          </p:cNvSpPr>
          <p:nvPr/>
        </p:nvSpPr>
        <p:spPr>
          <a:xfrm>
            <a:off x="323528" y="19776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/>
            </a:r>
            <a:br>
              <a:rPr kumimoji="0" lang="en-GB" sz="28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</a:br>
            <a:r>
              <a:rPr kumimoji="0" lang="en-GB" sz="28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What is missing?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295871" y="1927373"/>
            <a:ext cx="8229600" cy="3661867"/>
          </a:xfrm>
          <a:prstGeom prst="rect">
            <a:avLst/>
          </a:prstGeom>
          <a:gradFill flip="none" rotWithShape="1">
            <a:gsLst>
              <a:gs pos="86000">
                <a:sysClr val="window" lastClr="FFFFFF">
                  <a:alpha val="58000"/>
                </a:sysClr>
              </a:gs>
              <a:gs pos="0">
                <a:sysClr val="window" lastClr="FFFFFF"/>
              </a:gs>
              <a:gs pos="81000">
                <a:sysClr val="window" lastClr="FFFFFF"/>
              </a:gs>
              <a:gs pos="100000">
                <a:sysClr val="window" lastClr="FFFFFF">
                  <a:alpha val="58000"/>
                </a:sysClr>
              </a:gs>
            </a:gsLst>
            <a:lin ang="5400000" scaled="1"/>
            <a:tileRect/>
          </a:gradFill>
        </p:spPr>
        <p:txBody>
          <a:bodyPr vert="horz" lIns="91440" tIns="45720" rIns="91440" bIns="45720" rtlCol="0">
            <a:normAutofit fontScale="92500" lnSpcReduction="10000"/>
          </a:bodyPr>
          <a:lstStyle>
            <a:lvl1pPr marL="177800" indent="-1778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0" algn="l"/>
              </a:tabLst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975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535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01750" indent="-2222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Ø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7350" indent="-2222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q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7800" marR="0" lvl="0" indent="-1778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0" algn="l"/>
              </a:tabLst>
              <a:defRPr/>
            </a:pP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Compatibility with shifter software: </a:t>
            </a:r>
            <a:r>
              <a:rPr kumimoji="0" lang="en-GB" sz="2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partially (missing sub-location and loop type)</a:t>
            </a:r>
          </a:p>
          <a:p>
            <a:pPr marL="177800" marR="0" lvl="0" indent="-1778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0" algn="l"/>
              </a:tabLst>
              <a:defRPr/>
            </a:pP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Compatibility with </a:t>
            </a:r>
            <a:r>
              <a:rPr kumimoji="0" lang="en-GB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SoakDB</a:t>
            </a: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  <a:r>
              <a:rPr kumimoji="0" lang="en-GB" sz="2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 progress. Workaround is manual and tedious in form of pin 1 – positions 1 to 8</a:t>
            </a:r>
          </a:p>
          <a:p>
            <a:pPr marL="177800" marR="0" lvl="0" indent="-1778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0" algn="l"/>
              </a:tabLst>
              <a:defRPr/>
            </a:pP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Uploading information to </a:t>
            </a:r>
            <a:r>
              <a:rPr kumimoji="0" lang="en-GB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ISPyB</a:t>
            </a:r>
            <a:r>
              <a:rPr lang="en-GB" sz="2000" dirty="0">
                <a:latin typeface="Calibri" panose="020F0502020204030204"/>
              </a:rPr>
              <a:t> </a:t>
            </a:r>
            <a:endParaRPr lang="en-GB" sz="2000" dirty="0" smtClean="0">
              <a:latin typeface="Calibri" panose="020F0502020204030204"/>
            </a:endParaRPr>
          </a:p>
          <a:p>
            <a:pPr lvl="1"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0" algn="l"/>
              </a:tabLst>
            </a:pPr>
            <a:r>
              <a:rPr lang="en-GB" sz="1600" dirty="0" smtClean="0">
                <a:solidFill>
                  <a:srgbClr val="00B050"/>
                </a:solidFill>
                <a:latin typeface="Calibri" panose="020F0502020204030204"/>
              </a:rPr>
              <a:t>=&gt; Our needs: flexible uploading </a:t>
            </a:r>
            <a:r>
              <a:rPr lang="en-GB" sz="1600" dirty="0" smtClean="0">
                <a:solidFill>
                  <a:srgbClr val="00B050"/>
                </a:solidFill>
                <a:latin typeface="Calibri" panose="020F0502020204030204"/>
              </a:rPr>
              <a:t>mean</a:t>
            </a:r>
            <a:endParaRPr kumimoji="0" lang="en-GB" sz="1600" b="0" i="0" u="none" strike="noStrike" kern="1200" cap="none" spc="0" normalizeH="0" baseline="0" noProof="0" dirty="0" smtClean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</a:endParaRPr>
          </a:p>
          <a:p>
            <a:pPr marL="177800" marR="0" lvl="0" indent="-1778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0" algn="l"/>
              </a:tabLst>
              <a:defRPr/>
            </a:pP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Compatibility with </a:t>
            </a:r>
            <a:r>
              <a:rPr kumimoji="0" lang="en-GB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ISPyB</a:t>
            </a: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&amp; GDA: </a:t>
            </a:r>
            <a:r>
              <a:rPr kumimoji="0" lang="en-GB" sz="2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tedious - manual – filling manually folder and prefix with different crystal numbers JOELS/JOELS-x0001 for holder 1, pin 1, sub-</a:t>
            </a:r>
            <a:r>
              <a:rPr kumimoji="0" lang="en-GB" sz="20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loc</a:t>
            </a:r>
            <a:r>
              <a:rPr kumimoji="0" lang="en-GB" sz="2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1. JOELS/JOELS-x0002 for holder 1, pin 1, sub-</a:t>
            </a:r>
            <a:r>
              <a:rPr kumimoji="0" lang="en-GB" sz="20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loc</a:t>
            </a:r>
            <a:r>
              <a:rPr kumimoji="0" lang="en-GB" sz="2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</a:t>
            </a:r>
            <a:r>
              <a:rPr kumimoji="0" lang="en-GB" sz="20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etc</a:t>
            </a:r>
            <a:r>
              <a:rPr kumimoji="0" lang="en-GB" sz="2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</a:t>
            </a:r>
          </a:p>
          <a:p>
            <a:pPr lvl="1"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0" algn="l"/>
              </a:tabLst>
            </a:pPr>
            <a:r>
              <a:rPr lang="en-GB" sz="1600" dirty="0" smtClean="0">
                <a:solidFill>
                  <a:srgbClr val="00B050"/>
                </a:solidFill>
              </a:rPr>
              <a:t>=&gt; 3 extra columns in </a:t>
            </a:r>
            <a:r>
              <a:rPr lang="en-GB" sz="1600" dirty="0" err="1" smtClean="0">
                <a:solidFill>
                  <a:srgbClr val="00B050"/>
                </a:solidFill>
              </a:rPr>
              <a:t>ISPyB</a:t>
            </a:r>
            <a:r>
              <a:rPr lang="en-GB" sz="1600" dirty="0" smtClean="0">
                <a:solidFill>
                  <a:srgbClr val="00B050"/>
                </a:solidFill>
              </a:rPr>
              <a:t> (</a:t>
            </a:r>
            <a:r>
              <a:rPr lang="en-GB" sz="1600" dirty="0" err="1" smtClean="0">
                <a:solidFill>
                  <a:srgbClr val="00B050"/>
                </a:solidFill>
              </a:rPr>
              <a:t>sub-location|loop</a:t>
            </a:r>
            <a:r>
              <a:rPr lang="en-GB" sz="1600" dirty="0" smtClean="0">
                <a:solidFill>
                  <a:srgbClr val="00B050"/>
                </a:solidFill>
              </a:rPr>
              <a:t> type|(container))</a:t>
            </a:r>
            <a:endParaRPr kumimoji="0" lang="en-GB" sz="1600" b="0" i="1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77800" marR="0" lvl="0" indent="-1778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0" algn="l"/>
              </a:tabLst>
              <a:defRPr/>
            </a:pP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Running auto-centring unattended (optical mode): </a:t>
            </a: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√ </a:t>
            </a:r>
            <a:r>
              <a:rPr kumimoji="0" lang="en-GB" sz="2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(would be better with x-ray centring)</a:t>
            </a:r>
            <a:endParaRPr kumimoji="0" lang="en-GB" sz="20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116632"/>
            <a:ext cx="1800200" cy="1339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88" t="42854" r="11638" b="46127"/>
          <a:stretch/>
        </p:blipFill>
        <p:spPr bwMode="auto">
          <a:xfrm>
            <a:off x="0" y="5805264"/>
            <a:ext cx="9144000" cy="72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Oval 14"/>
          <p:cNvSpPr/>
          <p:nvPr/>
        </p:nvSpPr>
        <p:spPr>
          <a:xfrm>
            <a:off x="7236296" y="6093296"/>
            <a:ext cx="1584176" cy="360040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516216" y="6495147"/>
            <a:ext cx="27363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No unique feedback on each individual dataset!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179512" y="1844824"/>
            <a:ext cx="8424936" cy="1224136"/>
          </a:xfrm>
          <a:prstGeom prst="roundRect">
            <a:avLst/>
          </a:prstGeom>
          <a:solidFill>
            <a:srgbClr val="A5A5A5">
              <a:lumMod val="75000"/>
              <a:alpha val="19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3604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Structure-based drug design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BBC30-AF72-49DF-8BD7-B48A432C568D}" type="slidenum">
              <a:rPr lang="en-GB" smtClean="0">
                <a:solidFill>
                  <a:prstClr val="black"/>
                </a:solidFill>
              </a:rPr>
              <a:pPr/>
              <a:t>3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968" y="3909102"/>
            <a:ext cx="9137032" cy="23161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76"/>
          <a:stretch/>
        </p:blipFill>
        <p:spPr bwMode="auto">
          <a:xfrm>
            <a:off x="251521" y="1196752"/>
            <a:ext cx="6289516" cy="4053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Down Arrow 7"/>
          <p:cNvSpPr/>
          <p:nvPr/>
        </p:nvSpPr>
        <p:spPr>
          <a:xfrm rot="17128177">
            <a:off x="2032816" y="1840811"/>
            <a:ext cx="144251" cy="451636"/>
          </a:xfrm>
          <a:prstGeom prst="downArrow">
            <a:avLst>
              <a:gd name="adj1" fmla="val 50000"/>
              <a:gd name="adj2" fmla="val 87712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Down Arrow 8"/>
          <p:cNvSpPr/>
          <p:nvPr/>
        </p:nvSpPr>
        <p:spPr>
          <a:xfrm>
            <a:off x="2829410" y="3106116"/>
            <a:ext cx="180705" cy="565771"/>
          </a:xfrm>
          <a:prstGeom prst="downArrow">
            <a:avLst>
              <a:gd name="adj1" fmla="val 50000"/>
              <a:gd name="adj2" fmla="val 87712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0" name="Group 9"/>
          <p:cNvGrpSpPr/>
          <p:nvPr/>
        </p:nvGrpSpPr>
        <p:grpSpPr>
          <a:xfrm>
            <a:off x="1416348" y="3602303"/>
            <a:ext cx="2481169" cy="2503693"/>
            <a:chOff x="1733451" y="3673128"/>
            <a:chExt cx="2943970" cy="2970696"/>
          </a:xfrm>
        </p:grpSpPr>
        <p:pic>
          <p:nvPicPr>
            <p:cNvPr id="11" name="Picture 3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273" t="62427" r="40103" b="207"/>
            <a:stretch/>
          </p:blipFill>
          <p:spPr bwMode="auto">
            <a:xfrm>
              <a:off x="2265587" y="3673128"/>
              <a:ext cx="2411834" cy="2071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3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273" t="62427" r="40103" b="207"/>
            <a:stretch/>
          </p:blipFill>
          <p:spPr bwMode="auto">
            <a:xfrm>
              <a:off x="2187216" y="3825528"/>
              <a:ext cx="2411834" cy="2071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3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273" t="62427" r="40103" b="207"/>
            <a:stretch/>
          </p:blipFill>
          <p:spPr bwMode="auto">
            <a:xfrm>
              <a:off x="2076030" y="3977928"/>
              <a:ext cx="2411834" cy="2071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3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273" t="62427" r="40103" b="207"/>
            <a:stretch/>
          </p:blipFill>
          <p:spPr bwMode="auto">
            <a:xfrm>
              <a:off x="1971192" y="4130328"/>
              <a:ext cx="2411834" cy="2071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3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273" t="62427" r="40103" b="207"/>
            <a:stretch/>
          </p:blipFill>
          <p:spPr bwMode="auto">
            <a:xfrm>
              <a:off x="1899184" y="4282728"/>
              <a:ext cx="2411834" cy="2071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3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273" t="62427" r="40103" b="207"/>
            <a:stretch/>
          </p:blipFill>
          <p:spPr bwMode="auto">
            <a:xfrm>
              <a:off x="1802396" y="4435128"/>
              <a:ext cx="2411834" cy="2071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3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273" t="62427" r="40103" b="207"/>
            <a:stretch/>
          </p:blipFill>
          <p:spPr bwMode="auto">
            <a:xfrm>
              <a:off x="1733451" y="4572112"/>
              <a:ext cx="2411834" cy="2071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8" name="Arc 17"/>
          <p:cNvSpPr/>
          <p:nvPr/>
        </p:nvSpPr>
        <p:spPr>
          <a:xfrm>
            <a:off x="5292080" y="2699779"/>
            <a:ext cx="1800200" cy="1944216"/>
          </a:xfrm>
          <a:prstGeom prst="arc">
            <a:avLst>
              <a:gd name="adj1" fmla="val 14612570"/>
              <a:gd name="adj2" fmla="val 6945727"/>
            </a:avLst>
          </a:prstGeom>
          <a:ln w="88900">
            <a:solidFill>
              <a:srgbClr val="FF0000"/>
            </a:solidFill>
            <a:headEnd type="stealth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/>
          <p:cNvSpPr/>
          <p:nvPr/>
        </p:nvSpPr>
        <p:spPr>
          <a:xfrm>
            <a:off x="5148064" y="4804695"/>
            <a:ext cx="1728192" cy="6306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TextBox 19"/>
          <p:cNvSpPr txBox="1"/>
          <p:nvPr/>
        </p:nvSpPr>
        <p:spPr>
          <a:xfrm>
            <a:off x="5652120" y="4662935"/>
            <a:ext cx="15121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 smtClean="0">
                <a:solidFill>
                  <a:srgbClr val="FF0000"/>
                </a:solidFill>
              </a:rPr>
              <a:t>Computational chemists</a:t>
            </a:r>
            <a:endParaRPr lang="en-GB" sz="1400" i="1" dirty="0" smtClean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895454" y="3207543"/>
            <a:ext cx="19442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 smtClean="0">
                <a:solidFill>
                  <a:srgbClr val="FF0000"/>
                </a:solidFill>
              </a:rPr>
              <a:t>Medicinal &amp; synthetic </a:t>
            </a:r>
          </a:p>
          <a:p>
            <a:pPr algn="ctr"/>
            <a:r>
              <a:rPr lang="en-GB" sz="1600" b="1" dirty="0" smtClean="0">
                <a:solidFill>
                  <a:srgbClr val="FF0000"/>
                </a:solidFill>
              </a:rPr>
              <a:t>Chemists</a:t>
            </a:r>
          </a:p>
          <a:p>
            <a:pPr algn="ctr"/>
            <a:r>
              <a:rPr lang="en-GB" sz="1400" i="1" dirty="0" smtClean="0">
                <a:solidFill>
                  <a:srgbClr val="FF0000"/>
                </a:solidFill>
              </a:rPr>
              <a:t>100s of compounds</a:t>
            </a:r>
            <a:endParaRPr lang="en-GB" sz="1200" i="1" dirty="0" smtClean="0">
              <a:solidFill>
                <a:srgbClr val="FF0000"/>
              </a:solidFill>
            </a:endParaRPr>
          </a:p>
        </p:txBody>
      </p:sp>
      <p:sp>
        <p:nvSpPr>
          <p:cNvPr id="22" name="Arc 21"/>
          <p:cNvSpPr/>
          <p:nvPr/>
        </p:nvSpPr>
        <p:spPr>
          <a:xfrm>
            <a:off x="7191920" y="1914971"/>
            <a:ext cx="1800200" cy="1944216"/>
          </a:xfrm>
          <a:prstGeom prst="arc">
            <a:avLst>
              <a:gd name="adj1" fmla="val 9879295"/>
              <a:gd name="adj2" fmla="val 3869302"/>
            </a:avLst>
          </a:prstGeom>
          <a:ln w="88900">
            <a:solidFill>
              <a:srgbClr val="92D050"/>
            </a:solidFill>
            <a:headEnd type="stealth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TextBox 22"/>
          <p:cNvSpPr txBox="1"/>
          <p:nvPr/>
        </p:nvSpPr>
        <p:spPr>
          <a:xfrm>
            <a:off x="7024736" y="1196752"/>
            <a:ext cx="194421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 smtClean="0">
                <a:solidFill>
                  <a:schemeClr val="accent3">
                    <a:lumMod val="75000"/>
                  </a:schemeClr>
                </a:solidFill>
              </a:rPr>
              <a:t>Biophysics</a:t>
            </a:r>
          </a:p>
          <a:p>
            <a:pPr algn="ctr"/>
            <a:r>
              <a:rPr lang="en-GB" sz="1400" i="1" dirty="0" smtClean="0">
                <a:solidFill>
                  <a:schemeClr val="accent3">
                    <a:lumMod val="75000"/>
                  </a:schemeClr>
                </a:solidFill>
              </a:rPr>
              <a:t>Measure potency</a:t>
            </a:r>
            <a:endParaRPr lang="en-GB" sz="1200" i="1" dirty="0" smtClean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195736" y="6096846"/>
            <a:ext cx="29307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smtClean="0">
                <a:solidFill>
                  <a:schemeClr val="accent1">
                    <a:lumMod val="75000"/>
                  </a:schemeClr>
                </a:solidFill>
              </a:rPr>
              <a:t>100s of near-identical crystal structures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192180" y="5605219"/>
            <a:ext cx="23504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smtClean="0">
                <a:solidFill>
                  <a:srgbClr val="FF0000"/>
                </a:solidFill>
              </a:rPr>
              <a:t>Large research effort</a:t>
            </a:r>
            <a:endParaRPr lang="en-GB" sz="2000" i="1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0551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/>
      <p:bldP spid="21" grpId="0"/>
      <p:bldP spid="22" grpId="0" animBg="1"/>
      <p:bldP spid="23" grpId="0"/>
      <p:bldP spid="24" grpId="0"/>
      <p:bldP spid="2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/>
          <a:lstStyle/>
          <a:p>
            <a:r>
              <a:rPr lang="en-GB" dirty="0" smtClean="0"/>
              <a:t>Fragment screening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BBC30-AF72-49DF-8BD7-B48A432C568D}" type="slidenum">
              <a:rPr lang="en-GB" smtClean="0">
                <a:solidFill>
                  <a:prstClr val="black"/>
                </a:solidFill>
              </a:rPr>
              <a:pPr/>
              <a:t>4</a:t>
            </a:fld>
            <a:endParaRPr lang="en-GB" dirty="0">
              <a:solidFill>
                <a:prstClr val="black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250538" y="1892966"/>
            <a:ext cx="1637000" cy="3098370"/>
            <a:chOff x="2972170" y="2342791"/>
            <a:chExt cx="1637000" cy="3098370"/>
          </a:xfrm>
        </p:grpSpPr>
        <p:sp>
          <p:nvSpPr>
            <p:cNvPr id="8" name="TextBox 7"/>
            <p:cNvSpPr txBox="1"/>
            <p:nvPr/>
          </p:nvSpPr>
          <p:spPr>
            <a:xfrm>
              <a:off x="2972170" y="2342791"/>
              <a:ext cx="159275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b="1" dirty="0" smtClean="0">
                  <a:solidFill>
                    <a:prstClr val="black"/>
                  </a:solidFill>
                </a:rPr>
                <a:t>100,000’s complex molecules</a:t>
              </a: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3006774" y="2935842"/>
              <a:ext cx="1602396" cy="2505319"/>
              <a:chOff x="3269497" y="3096088"/>
              <a:chExt cx="1602396" cy="2505319"/>
            </a:xfrm>
          </p:grpSpPr>
          <p:pic>
            <p:nvPicPr>
              <p:cNvPr id="10" name="Picture 2"/>
              <p:cNvPicPr>
                <a:picLocks noChangeAspect="1" noChangeArrowheads="1"/>
              </p:cNvPicPr>
              <p:nvPr/>
            </p:nvPicPr>
            <p:blipFill rotWithShape="1"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3269497" y="3096088"/>
                <a:ext cx="1602396" cy="25053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1" name="TextBox 10"/>
              <p:cNvSpPr txBox="1"/>
              <p:nvPr/>
            </p:nvSpPr>
            <p:spPr>
              <a:xfrm>
                <a:off x="3492762" y="5176215"/>
                <a:ext cx="107701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400" b="1" dirty="0" smtClean="0">
                    <a:solidFill>
                      <a:prstClr val="black"/>
                    </a:solidFill>
                  </a:rPr>
                  <a:t>Drug target</a:t>
                </a:r>
              </a:p>
            </p:txBody>
          </p:sp>
        </p:grpSp>
      </p:grpSp>
      <p:grpSp>
        <p:nvGrpSpPr>
          <p:cNvPr id="12" name="Group 11"/>
          <p:cNvGrpSpPr/>
          <p:nvPr/>
        </p:nvGrpSpPr>
        <p:grpSpPr>
          <a:xfrm>
            <a:off x="4978225" y="1892966"/>
            <a:ext cx="2138616" cy="3122036"/>
            <a:chOff x="5317503" y="2283591"/>
            <a:chExt cx="2138616" cy="3122036"/>
          </a:xfrm>
        </p:grpSpPr>
        <p:grpSp>
          <p:nvGrpSpPr>
            <p:cNvPr id="13" name="Group 12"/>
            <p:cNvGrpSpPr/>
            <p:nvPr/>
          </p:nvGrpSpPr>
          <p:grpSpPr>
            <a:xfrm>
              <a:off x="5524798" y="2852978"/>
              <a:ext cx="1724026" cy="2552649"/>
              <a:chOff x="7126584" y="3009605"/>
              <a:chExt cx="1724026" cy="2552649"/>
            </a:xfrm>
          </p:grpSpPr>
          <p:pic>
            <p:nvPicPr>
              <p:cNvPr id="15" name="Picture 2"/>
              <p:cNvPicPr>
                <a:picLocks noChangeAspect="1" noChangeArrowheads="1"/>
              </p:cNvPicPr>
              <p:nvPr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7126584" y="3009605"/>
                <a:ext cx="1724026" cy="25526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6" name="TextBox 15"/>
              <p:cNvSpPr txBox="1"/>
              <p:nvPr/>
            </p:nvSpPr>
            <p:spPr>
              <a:xfrm>
                <a:off x="7450090" y="5113396"/>
                <a:ext cx="107701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400" b="1" dirty="0" smtClean="0">
                    <a:solidFill>
                      <a:prstClr val="black"/>
                    </a:solidFill>
                  </a:rPr>
                  <a:t>Drug target</a:t>
                </a:r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5317503" y="2283591"/>
              <a:ext cx="213861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b="1" dirty="0" smtClean="0">
                  <a:solidFill>
                    <a:prstClr val="black"/>
                  </a:solidFill>
                </a:rPr>
                <a:t>100-1000’s of small molecules</a:t>
              </a:r>
            </a:p>
          </p:txBody>
        </p:sp>
      </p:grpSp>
      <p:sp>
        <p:nvSpPr>
          <p:cNvPr id="17" name="Rectangle 16"/>
          <p:cNvSpPr/>
          <p:nvPr/>
        </p:nvSpPr>
        <p:spPr>
          <a:xfrm>
            <a:off x="2174236" y="1861092"/>
            <a:ext cx="1785266" cy="3429000"/>
          </a:xfrm>
          <a:prstGeom prst="rect">
            <a:avLst/>
          </a:prstGeom>
          <a:solidFill>
            <a:srgbClr val="BFC5D9">
              <a:alpha val="35686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154900" y="1861092"/>
            <a:ext cx="1785266" cy="3429000"/>
          </a:xfrm>
          <a:prstGeom prst="rect">
            <a:avLst/>
          </a:prstGeom>
          <a:solidFill>
            <a:srgbClr val="005FD2">
              <a:alpha val="2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212265" y="5320378"/>
            <a:ext cx="1708964" cy="61555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sz="2000" b="1" i="1" dirty="0" smtClean="0">
                <a:solidFill>
                  <a:srgbClr val="FF0000"/>
                </a:solidFill>
              </a:rPr>
              <a:t>10</a:t>
            </a:r>
            <a:r>
              <a:rPr lang="en-GB" sz="2000" b="1" i="1" baseline="30000" dirty="0" smtClean="0">
                <a:solidFill>
                  <a:srgbClr val="FF0000"/>
                </a:solidFill>
              </a:rPr>
              <a:t>18</a:t>
            </a:r>
            <a:endParaRPr lang="en-GB" sz="2000" b="1" i="1" dirty="0">
              <a:solidFill>
                <a:srgbClr val="FF0000"/>
              </a:solidFill>
            </a:endParaRPr>
          </a:p>
          <a:p>
            <a:pPr algn="ctr"/>
            <a:r>
              <a:rPr lang="en-GB" sz="1400" b="1" i="1" dirty="0" smtClean="0">
                <a:solidFill>
                  <a:srgbClr val="FF0000"/>
                </a:solidFill>
              </a:rPr>
              <a:t>complex molecules</a:t>
            </a:r>
            <a:endParaRPr lang="en-GB" sz="1400" b="1" i="1" baseline="30000" dirty="0">
              <a:solidFill>
                <a:srgbClr val="FF000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167169" y="5320378"/>
            <a:ext cx="1682424" cy="61555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sz="2000" b="1" i="1" dirty="0" smtClean="0">
                <a:solidFill>
                  <a:srgbClr val="FF0000"/>
                </a:solidFill>
              </a:rPr>
              <a:t>1000</a:t>
            </a:r>
            <a:endParaRPr lang="en-GB" sz="1400" b="1" i="1" dirty="0" smtClean="0">
              <a:solidFill>
                <a:srgbClr val="FF0000"/>
              </a:solidFill>
            </a:endParaRPr>
          </a:p>
          <a:p>
            <a:pPr algn="ctr"/>
            <a:r>
              <a:rPr lang="en-GB" sz="1400" b="1" i="1" dirty="0" smtClean="0">
                <a:solidFill>
                  <a:srgbClr val="FF0000"/>
                </a:solidFill>
              </a:rPr>
              <a:t>small molecules</a:t>
            </a:r>
            <a:endParaRPr lang="en-GB" sz="1400" b="1" i="1" baseline="30000" dirty="0">
              <a:solidFill>
                <a:srgbClr val="FF000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298681" y="5166489"/>
            <a:ext cx="52931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5400" b="1" dirty="0" smtClean="0">
                <a:solidFill>
                  <a:srgbClr val="FF0000"/>
                </a:solidFill>
              </a:rPr>
              <a:t>≈</a:t>
            </a:r>
            <a:endParaRPr lang="en-GB" sz="5400" b="1" dirty="0">
              <a:solidFill>
                <a:srgbClr val="FF0000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582072" y="980728"/>
            <a:ext cx="3158280" cy="6771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>
            <a:spAutoFit/>
          </a:bodyPr>
          <a:lstStyle/>
          <a:p>
            <a:r>
              <a:rPr lang="en-GB" sz="1600" b="1" dirty="0" smtClean="0">
                <a:solidFill>
                  <a:srgbClr val="FF0000"/>
                </a:solidFill>
              </a:rPr>
              <a:t>Fragment screening</a:t>
            </a:r>
          </a:p>
          <a:p>
            <a:pPr marL="358775" indent="-180975">
              <a:buFont typeface="Arial" panose="020B0604020202020204" pitchFamily="34" charset="0"/>
              <a:buChar char="•"/>
            </a:pPr>
            <a:r>
              <a:rPr lang="en-GB" sz="1400" i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Guaranteed binding – but weak</a:t>
            </a:r>
            <a:endParaRPr lang="en-GB" sz="1400" dirty="0" smtClean="0">
              <a:solidFill>
                <a:srgbClr val="FF0000"/>
              </a:solidFill>
              <a:sym typeface="Wingdings" panose="05000000000000000000" pitchFamily="2" charset="2"/>
            </a:endParaRPr>
          </a:p>
          <a:p>
            <a:pPr marL="358775" indent="-180975">
              <a:buFont typeface="Arial" panose="020B0604020202020204" pitchFamily="34" charset="0"/>
              <a:buChar char="•"/>
            </a:pPr>
            <a:r>
              <a:rPr lang="en-GB" sz="1400" i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Potency through chemical elaboration</a:t>
            </a:r>
            <a:endParaRPr lang="en-GB" sz="1400" i="1" dirty="0">
              <a:solidFill>
                <a:srgbClr val="FF0000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331640" y="980728"/>
            <a:ext cx="3114956" cy="6771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>
            <a:spAutoFit/>
          </a:bodyPr>
          <a:lstStyle/>
          <a:p>
            <a:r>
              <a:rPr lang="en-GB" sz="1600" b="1" dirty="0" smtClean="0">
                <a:solidFill>
                  <a:srgbClr val="FF0000"/>
                </a:solidFill>
              </a:rPr>
              <a:t>Conventional screening</a:t>
            </a:r>
          </a:p>
          <a:p>
            <a:pPr marL="358775" indent="-180975">
              <a:buFont typeface="Arial" panose="020B0604020202020204" pitchFamily="34" charset="0"/>
              <a:buChar char="•"/>
            </a:pPr>
            <a:r>
              <a:rPr lang="en-GB" sz="1400" i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Searching for potent molecules</a:t>
            </a:r>
            <a:endParaRPr lang="en-GB" sz="1400" dirty="0" smtClean="0">
              <a:solidFill>
                <a:srgbClr val="FF0000"/>
              </a:solidFill>
              <a:sym typeface="Wingdings" panose="05000000000000000000" pitchFamily="2" charset="2"/>
            </a:endParaRPr>
          </a:p>
          <a:p>
            <a:pPr marL="358775" indent="-180975">
              <a:buFont typeface="Arial" panose="020B0604020202020204" pitchFamily="34" charset="0"/>
              <a:buChar char="•"/>
            </a:pPr>
            <a:r>
              <a:rPr lang="en-GB" sz="1400" i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Complex molecules  Low probability</a:t>
            </a:r>
            <a:endParaRPr lang="en-GB" sz="14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8452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BBC30-AF72-49DF-8BD7-B48A432C568D}" type="slidenum">
              <a:rPr lang="en-GB" smtClean="0">
                <a:solidFill>
                  <a:prstClr val="black"/>
                </a:solidFill>
              </a:rPr>
              <a:pPr/>
              <a:t>5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13464" y="-49034"/>
            <a:ext cx="8874318" cy="532445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Screening for fragments: conventional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464" y="1395228"/>
            <a:ext cx="1379008" cy="5106425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031750" y="911889"/>
            <a:ext cx="2313056" cy="4708259"/>
            <a:chOff x="822200" y="1142261"/>
            <a:chExt cx="2313056" cy="4708259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765890" y="1841043"/>
              <a:ext cx="1369366" cy="1110773"/>
            </a:xfrm>
            <a:prstGeom prst="rect">
              <a:avLst/>
            </a:prstGeom>
          </p:spPr>
        </p:pic>
        <p:cxnSp>
          <p:nvCxnSpPr>
            <p:cNvPr id="11" name="Straight Arrow Connector 10"/>
            <p:cNvCxnSpPr/>
            <p:nvPr/>
          </p:nvCxnSpPr>
          <p:spPr>
            <a:xfrm>
              <a:off x="1481724" y="2052063"/>
              <a:ext cx="380414" cy="162500"/>
            </a:xfrm>
            <a:prstGeom prst="straightConnector1">
              <a:avLst/>
            </a:prstGeom>
            <a:ln w="1905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flipV="1">
              <a:off x="1481724" y="2790825"/>
              <a:ext cx="456614" cy="592218"/>
            </a:xfrm>
            <a:prstGeom prst="straightConnector1">
              <a:avLst/>
            </a:prstGeom>
            <a:ln w="1905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 flipV="1">
              <a:off x="1481724" y="2795588"/>
              <a:ext cx="637589" cy="1155780"/>
            </a:xfrm>
            <a:prstGeom prst="straightConnector1">
              <a:avLst/>
            </a:prstGeom>
            <a:ln w="1905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 flipV="1">
              <a:off x="1481724" y="2824163"/>
              <a:ext cx="747126" cy="1990726"/>
            </a:xfrm>
            <a:prstGeom prst="straightConnector1">
              <a:avLst/>
            </a:prstGeom>
            <a:ln w="1905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flipV="1">
              <a:off x="1429339" y="2871788"/>
              <a:ext cx="904286" cy="2978732"/>
            </a:xfrm>
            <a:prstGeom prst="straightConnector1">
              <a:avLst/>
            </a:prstGeom>
            <a:ln w="1905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822200" y="1142261"/>
              <a:ext cx="78606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b="1" dirty="0" smtClean="0">
                  <a:solidFill>
                    <a:schemeClr val="accent1">
                      <a:lumMod val="75000"/>
                    </a:schemeClr>
                  </a:solidFill>
                </a:rPr>
                <a:t>Binding Assay</a:t>
              </a:r>
            </a:p>
          </p:txBody>
        </p:sp>
      </p:grpSp>
      <p:sp>
        <p:nvSpPr>
          <p:cNvPr id="17" name="Rectangle 16"/>
          <p:cNvSpPr/>
          <p:nvPr/>
        </p:nvSpPr>
        <p:spPr>
          <a:xfrm>
            <a:off x="3701140" y="785514"/>
            <a:ext cx="521063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975" lvl="1"/>
            <a:r>
              <a:rPr lang="en-GB" sz="2200" dirty="0"/>
              <a:t>Current practice:  pre-select by </a:t>
            </a:r>
            <a:r>
              <a:rPr lang="en-GB" sz="2200" dirty="0" smtClean="0"/>
              <a:t>biophysics</a:t>
            </a:r>
            <a:br>
              <a:rPr lang="en-GB" sz="2200" dirty="0" smtClean="0"/>
            </a:br>
            <a:r>
              <a:rPr lang="en-GB" sz="2200" b="1" i="1" dirty="0" smtClean="0">
                <a:solidFill>
                  <a:schemeClr val="accent2">
                    <a:lumMod val="75000"/>
                  </a:schemeClr>
                </a:solidFill>
              </a:rPr>
              <a:t>Limited sensitivity!</a:t>
            </a:r>
          </a:p>
          <a:p>
            <a:pPr marL="180975" lvl="1"/>
            <a:r>
              <a:rPr lang="en-GB" sz="2200" b="1" i="1" dirty="0" smtClean="0">
                <a:solidFill>
                  <a:schemeClr val="accent2">
                    <a:lumMod val="75000"/>
                  </a:schemeClr>
                </a:solidFill>
              </a:rPr>
              <a:t>Still need crystal structure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6935" y="889337"/>
            <a:ext cx="10062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>
                <a:solidFill>
                  <a:schemeClr val="accent1">
                    <a:lumMod val="75000"/>
                  </a:schemeClr>
                </a:solidFill>
              </a:rPr>
              <a:t>Fragment Library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071688" y="913566"/>
            <a:ext cx="10468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>
                <a:solidFill>
                  <a:schemeClr val="accent1">
                    <a:lumMod val="75000"/>
                  </a:schemeClr>
                </a:solidFill>
              </a:rPr>
              <a:t>Structure</a:t>
            </a:r>
          </a:p>
        </p:txBody>
      </p:sp>
    </p:spTree>
    <p:extLst>
      <p:ext uri="{BB962C8B-B14F-4D97-AF65-F5344CB8AC3E}">
        <p14:creationId xmlns:p14="http://schemas.microsoft.com/office/powerpoint/2010/main" val="1351324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BBC30-AF72-49DF-8BD7-B48A432C568D}" type="slidenum">
              <a:rPr lang="en-GB" smtClean="0">
                <a:solidFill>
                  <a:prstClr val="black"/>
                </a:solidFill>
              </a:rPr>
              <a:pPr/>
              <a:t>6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874318" cy="532445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Screening for fragments: XChem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464" y="1395228"/>
            <a:ext cx="1379008" cy="5106425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031750" y="911889"/>
            <a:ext cx="2313056" cy="4708259"/>
            <a:chOff x="822200" y="1142261"/>
            <a:chExt cx="2313056" cy="4708259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765890" y="1841043"/>
              <a:ext cx="1369366" cy="1110773"/>
            </a:xfrm>
            <a:prstGeom prst="rect">
              <a:avLst/>
            </a:prstGeom>
          </p:spPr>
        </p:pic>
        <p:cxnSp>
          <p:nvCxnSpPr>
            <p:cNvPr id="11" name="Straight Arrow Connector 10"/>
            <p:cNvCxnSpPr/>
            <p:nvPr/>
          </p:nvCxnSpPr>
          <p:spPr>
            <a:xfrm>
              <a:off x="1481724" y="2052063"/>
              <a:ext cx="380414" cy="162500"/>
            </a:xfrm>
            <a:prstGeom prst="straightConnector1">
              <a:avLst/>
            </a:prstGeom>
            <a:ln w="1905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flipV="1">
              <a:off x="1481724" y="2790825"/>
              <a:ext cx="456614" cy="592218"/>
            </a:xfrm>
            <a:prstGeom prst="straightConnector1">
              <a:avLst/>
            </a:prstGeom>
            <a:ln w="1905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 flipV="1">
              <a:off x="1481724" y="2795588"/>
              <a:ext cx="637589" cy="1155780"/>
            </a:xfrm>
            <a:prstGeom prst="straightConnector1">
              <a:avLst/>
            </a:prstGeom>
            <a:ln w="1905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 flipV="1">
              <a:off x="1481724" y="2824163"/>
              <a:ext cx="747126" cy="1990726"/>
            </a:xfrm>
            <a:prstGeom prst="straightConnector1">
              <a:avLst/>
            </a:prstGeom>
            <a:ln w="1905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flipV="1">
              <a:off x="1429339" y="2871788"/>
              <a:ext cx="904286" cy="2978732"/>
            </a:xfrm>
            <a:prstGeom prst="straightConnector1">
              <a:avLst/>
            </a:prstGeom>
            <a:ln w="1905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822200" y="1142261"/>
              <a:ext cx="78606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b="1" dirty="0" smtClean="0">
                  <a:solidFill>
                    <a:schemeClr val="accent1">
                      <a:lumMod val="75000"/>
                    </a:schemeClr>
                  </a:solidFill>
                </a:rPr>
                <a:t>Binding Assay</a:t>
              </a:r>
            </a:p>
          </p:txBody>
        </p:sp>
      </p:grpSp>
      <p:sp>
        <p:nvSpPr>
          <p:cNvPr id="17" name="Rectangle 16"/>
          <p:cNvSpPr/>
          <p:nvPr/>
        </p:nvSpPr>
        <p:spPr>
          <a:xfrm>
            <a:off x="3701140" y="785514"/>
            <a:ext cx="5210630" cy="547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975" lvl="1"/>
            <a:r>
              <a:rPr lang="en-GB" sz="2200" dirty="0">
                <a:solidFill>
                  <a:schemeClr val="bg1">
                    <a:lumMod val="75000"/>
                  </a:schemeClr>
                </a:solidFill>
              </a:rPr>
              <a:t>Current practice:  pre-select by </a:t>
            </a:r>
            <a:r>
              <a:rPr lang="en-GB" sz="2200" dirty="0" smtClean="0">
                <a:solidFill>
                  <a:schemeClr val="bg1">
                    <a:lumMod val="75000"/>
                  </a:schemeClr>
                </a:solidFill>
              </a:rPr>
              <a:t>biophysics</a:t>
            </a:r>
            <a:r>
              <a:rPr lang="en-GB" sz="2200" dirty="0" smtClean="0"/>
              <a:t/>
            </a:r>
            <a:br>
              <a:rPr lang="en-GB" sz="2200" dirty="0" smtClean="0"/>
            </a:br>
            <a:r>
              <a:rPr lang="en-GB" sz="2200" b="1" i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Limited sensitivity!</a:t>
            </a:r>
          </a:p>
          <a:p>
            <a:pPr marL="180975" lvl="1"/>
            <a:r>
              <a:rPr lang="en-GB" sz="2200" b="1" i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Still need crystal structure</a:t>
            </a:r>
          </a:p>
          <a:p>
            <a:pPr marL="180975" lvl="1"/>
            <a:endParaRPr lang="en-GB" sz="2200" dirty="0" smtClean="0"/>
          </a:p>
          <a:p>
            <a:pPr marL="180975" lvl="1"/>
            <a:r>
              <a:rPr lang="en-GB" sz="2200" dirty="0"/>
              <a:t>Better:  screen by crystal structure</a:t>
            </a:r>
          </a:p>
          <a:p>
            <a:pPr marL="180975" lvl="1"/>
            <a:r>
              <a:rPr lang="en-GB" sz="2200" b="1" dirty="0">
                <a:solidFill>
                  <a:srgbClr val="FF0000"/>
                </a:solidFill>
              </a:rPr>
              <a:t>Very sensitive!  High compound conc.!</a:t>
            </a:r>
          </a:p>
          <a:p>
            <a:pPr marL="180975" lvl="1"/>
            <a:endParaRPr lang="en-GB" sz="2200" dirty="0"/>
          </a:p>
          <a:p>
            <a:pPr marL="180975" lvl="1"/>
            <a:r>
              <a:rPr lang="en-GB" sz="2200" dirty="0" smtClean="0"/>
              <a:t>Historically:  </a:t>
            </a:r>
            <a:r>
              <a:rPr lang="en-GB" sz="2200" dirty="0"/>
              <a:t>far too difficult </a:t>
            </a:r>
            <a:br>
              <a:rPr lang="en-GB" sz="2200" dirty="0"/>
            </a:br>
            <a:r>
              <a:rPr lang="en-GB" sz="2200" b="1" i="1" dirty="0">
                <a:solidFill>
                  <a:schemeClr val="accent2">
                    <a:lumMod val="75000"/>
                  </a:schemeClr>
                </a:solidFill>
              </a:rPr>
              <a:t>100s of crystal </a:t>
            </a:r>
            <a:r>
              <a:rPr lang="en-GB" sz="2200" b="1" i="1" dirty="0" smtClean="0">
                <a:solidFill>
                  <a:schemeClr val="accent2">
                    <a:lumMod val="75000"/>
                  </a:schemeClr>
                </a:solidFill>
              </a:rPr>
              <a:t>structures…</a:t>
            </a:r>
          </a:p>
          <a:p>
            <a:pPr marL="180975" lvl="1"/>
            <a:endParaRPr lang="en-GB" sz="2200" b="1" i="1" dirty="0">
              <a:solidFill>
                <a:schemeClr val="accent2">
                  <a:lumMod val="75000"/>
                </a:schemeClr>
              </a:solidFill>
            </a:endParaRPr>
          </a:p>
          <a:p>
            <a:pPr marL="180975" lvl="1"/>
            <a:r>
              <a:rPr lang="en-GB" sz="2200" b="1" i="1" dirty="0" smtClean="0">
                <a:solidFill>
                  <a:schemeClr val="accent6">
                    <a:lumMod val="75000"/>
                  </a:schemeClr>
                </a:solidFill>
              </a:rPr>
              <a:t>But technology took off – </a:t>
            </a:r>
            <a:r>
              <a:rPr lang="en-GB" sz="2000" i="1" dirty="0" smtClean="0">
                <a:solidFill>
                  <a:schemeClr val="accent6">
                    <a:lumMod val="75000"/>
                  </a:schemeClr>
                </a:solidFill>
              </a:rPr>
              <a:t>synchrotrons, detectors, robots, algorithms</a:t>
            </a:r>
            <a:endParaRPr lang="en-GB" sz="2200" i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180975" lvl="1"/>
            <a:endParaRPr lang="en-GB" sz="2200" b="1" i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180975" lvl="1"/>
            <a:r>
              <a:rPr lang="en-GB" sz="2200" b="1" i="1" dirty="0" smtClean="0">
                <a:solidFill>
                  <a:schemeClr val="accent6">
                    <a:lumMod val="75000"/>
                  </a:schemeClr>
                </a:solidFill>
              </a:rPr>
              <a:t>Job for a facility</a:t>
            </a:r>
          </a:p>
          <a:p>
            <a:pPr marL="638175" lvl="2"/>
            <a:r>
              <a:rPr lang="en-GB" sz="2200" b="1" dirty="0" smtClean="0">
                <a:solidFill>
                  <a:schemeClr val="accent6">
                    <a:lumMod val="75000"/>
                  </a:schemeClr>
                </a:solidFill>
              </a:rPr>
              <a:t>Make it fast</a:t>
            </a:r>
          </a:p>
          <a:p>
            <a:pPr marL="638175" lvl="2"/>
            <a:r>
              <a:rPr lang="en-GB" sz="2200" b="1" dirty="0" smtClean="0">
                <a:solidFill>
                  <a:schemeClr val="accent6">
                    <a:lumMod val="75000"/>
                  </a:schemeClr>
                </a:solidFill>
              </a:rPr>
              <a:t>and </a:t>
            </a:r>
            <a:r>
              <a:rPr lang="en-GB" sz="2200" b="1" i="1" dirty="0" smtClean="0">
                <a:solidFill>
                  <a:schemeClr val="accent6">
                    <a:lumMod val="75000"/>
                  </a:schemeClr>
                </a:solidFill>
              </a:rPr>
              <a:t>accessible</a:t>
            </a:r>
            <a:endParaRPr lang="en-GB" sz="2200" b="1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6935" y="889337"/>
            <a:ext cx="10062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>
                <a:solidFill>
                  <a:schemeClr val="accent1">
                    <a:lumMod val="75000"/>
                  </a:schemeClr>
                </a:solidFill>
              </a:rPr>
              <a:t>Fragment Library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071688" y="913566"/>
            <a:ext cx="10468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>
                <a:solidFill>
                  <a:schemeClr val="accent1">
                    <a:lumMod val="75000"/>
                  </a:schemeClr>
                </a:solidFill>
              </a:rPr>
              <a:t>Structure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828360" y="889337"/>
            <a:ext cx="2559012" cy="5539875"/>
            <a:chOff x="828360" y="1119709"/>
            <a:chExt cx="2559012" cy="5539875"/>
          </a:xfrm>
        </p:grpSpPr>
        <p:grpSp>
          <p:nvGrpSpPr>
            <p:cNvPr id="21" name="Group 20"/>
            <p:cNvGrpSpPr/>
            <p:nvPr/>
          </p:nvGrpSpPr>
          <p:grpSpPr>
            <a:xfrm>
              <a:off x="1031750" y="1119709"/>
              <a:ext cx="2355622" cy="5191552"/>
              <a:chOff x="1002968" y="1119709"/>
              <a:chExt cx="2384404" cy="5191552"/>
            </a:xfrm>
            <a:solidFill>
              <a:schemeClr val="bg1">
                <a:alpha val="81000"/>
              </a:schemeClr>
            </a:solidFill>
          </p:grpSpPr>
          <p:sp>
            <p:nvSpPr>
              <p:cNvPr id="66" name="Rectangle 65"/>
              <p:cNvSpPr/>
              <p:nvPr/>
            </p:nvSpPr>
            <p:spPr>
              <a:xfrm>
                <a:off x="1002968" y="1119709"/>
                <a:ext cx="878513" cy="519155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67" name="Rectangle 66"/>
              <p:cNvSpPr/>
              <p:nvPr/>
            </p:nvSpPr>
            <p:spPr>
              <a:xfrm>
                <a:off x="1877638" y="1478561"/>
                <a:ext cx="1509734" cy="48327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973137" y="4832294"/>
              <a:ext cx="1369366" cy="1110773"/>
            </a:xfrm>
            <a:prstGeom prst="rect">
              <a:avLst/>
            </a:prstGeom>
          </p:spPr>
        </p:pic>
        <p:cxnSp>
          <p:nvCxnSpPr>
            <p:cNvPr id="23" name="Straight Arrow Connector 22"/>
            <p:cNvCxnSpPr/>
            <p:nvPr/>
          </p:nvCxnSpPr>
          <p:spPr>
            <a:xfrm>
              <a:off x="828360" y="1684576"/>
              <a:ext cx="1187765" cy="3376374"/>
            </a:xfrm>
            <a:prstGeom prst="straightConnector1">
              <a:avLst/>
            </a:prstGeom>
            <a:ln w="1905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>
              <a:off x="828360" y="1796996"/>
              <a:ext cx="1129674" cy="3150245"/>
            </a:xfrm>
            <a:prstGeom prst="straightConnector1">
              <a:avLst/>
            </a:prstGeom>
            <a:ln w="1905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>
              <a:off x="828360" y="1914948"/>
              <a:ext cx="1129674" cy="3052306"/>
            </a:xfrm>
            <a:prstGeom prst="straightConnector1">
              <a:avLst/>
            </a:prstGeom>
            <a:ln w="1905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>
              <a:off x="828360" y="2032900"/>
              <a:ext cx="1129674" cy="2954368"/>
            </a:xfrm>
            <a:prstGeom prst="straightConnector1">
              <a:avLst/>
            </a:prstGeom>
            <a:ln w="1905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>
              <a:off x="828360" y="2150852"/>
              <a:ext cx="1129674" cy="2856429"/>
            </a:xfrm>
            <a:prstGeom prst="straightConnector1">
              <a:avLst/>
            </a:prstGeom>
            <a:ln w="1905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>
            <a:xfrm>
              <a:off x="828360" y="2269199"/>
              <a:ext cx="1129674" cy="2758162"/>
            </a:xfrm>
            <a:prstGeom prst="straightConnector1">
              <a:avLst/>
            </a:prstGeom>
            <a:ln w="1905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/>
            <p:nvPr/>
          </p:nvCxnSpPr>
          <p:spPr>
            <a:xfrm>
              <a:off x="828360" y="2387151"/>
              <a:ext cx="1129674" cy="2660224"/>
            </a:xfrm>
            <a:prstGeom prst="straightConnector1">
              <a:avLst/>
            </a:prstGeom>
            <a:ln w="1905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>
              <a:off x="828360" y="2505103"/>
              <a:ext cx="1129674" cy="2562285"/>
            </a:xfrm>
            <a:prstGeom prst="straightConnector1">
              <a:avLst/>
            </a:prstGeom>
            <a:ln w="1905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>
              <a:off x="828360" y="2623055"/>
              <a:ext cx="1129674" cy="2464347"/>
            </a:xfrm>
            <a:prstGeom prst="straightConnector1">
              <a:avLst/>
            </a:prstGeom>
            <a:ln w="1905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>
              <a:off x="828360" y="2735475"/>
              <a:ext cx="1129674" cy="2371001"/>
            </a:xfrm>
            <a:prstGeom prst="straightConnector1">
              <a:avLst/>
            </a:prstGeom>
            <a:ln w="1905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>
              <a:off x="828360" y="2853427"/>
              <a:ext cx="1129674" cy="2273063"/>
            </a:xfrm>
            <a:prstGeom prst="straightConnector1">
              <a:avLst/>
            </a:prstGeom>
            <a:ln w="1905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/>
            <p:nvPr/>
          </p:nvCxnSpPr>
          <p:spPr>
            <a:xfrm>
              <a:off x="828360" y="2971379"/>
              <a:ext cx="1129674" cy="2175124"/>
            </a:xfrm>
            <a:prstGeom prst="straightConnector1">
              <a:avLst/>
            </a:prstGeom>
            <a:ln w="1905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/>
            <p:nvPr/>
          </p:nvCxnSpPr>
          <p:spPr>
            <a:xfrm>
              <a:off x="828360" y="3089331"/>
              <a:ext cx="1129674" cy="2077186"/>
            </a:xfrm>
            <a:prstGeom prst="straightConnector1">
              <a:avLst/>
            </a:prstGeom>
            <a:ln w="1905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/>
            <p:nvPr/>
          </p:nvCxnSpPr>
          <p:spPr>
            <a:xfrm>
              <a:off x="828360" y="3220351"/>
              <a:ext cx="1129674" cy="1968396"/>
            </a:xfrm>
            <a:prstGeom prst="straightConnector1">
              <a:avLst/>
            </a:prstGeom>
            <a:ln w="1905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/>
            <p:nvPr/>
          </p:nvCxnSpPr>
          <p:spPr>
            <a:xfrm>
              <a:off x="828360" y="3338303"/>
              <a:ext cx="1129674" cy="1870458"/>
            </a:xfrm>
            <a:prstGeom prst="straightConnector1">
              <a:avLst/>
            </a:prstGeom>
            <a:ln w="1905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/>
            <p:nvPr/>
          </p:nvCxnSpPr>
          <p:spPr>
            <a:xfrm>
              <a:off x="828360" y="3456255"/>
              <a:ext cx="1129674" cy="1772519"/>
            </a:xfrm>
            <a:prstGeom prst="straightConnector1">
              <a:avLst/>
            </a:prstGeom>
            <a:ln w="1905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/>
            <p:nvPr/>
          </p:nvCxnSpPr>
          <p:spPr>
            <a:xfrm>
              <a:off x="828360" y="3574207"/>
              <a:ext cx="1129674" cy="1674581"/>
            </a:xfrm>
            <a:prstGeom prst="straightConnector1">
              <a:avLst/>
            </a:prstGeom>
            <a:ln w="1905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/>
            <p:nvPr/>
          </p:nvCxnSpPr>
          <p:spPr>
            <a:xfrm>
              <a:off x="828360" y="3686627"/>
              <a:ext cx="1129674" cy="1581235"/>
            </a:xfrm>
            <a:prstGeom prst="straightConnector1">
              <a:avLst/>
            </a:prstGeom>
            <a:ln w="1905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/>
            <p:cNvCxnSpPr/>
            <p:nvPr/>
          </p:nvCxnSpPr>
          <p:spPr>
            <a:xfrm>
              <a:off x="828360" y="3804579"/>
              <a:ext cx="1129674" cy="1483297"/>
            </a:xfrm>
            <a:prstGeom prst="straightConnector1">
              <a:avLst/>
            </a:prstGeom>
            <a:ln w="1905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/>
            <p:cNvCxnSpPr/>
            <p:nvPr/>
          </p:nvCxnSpPr>
          <p:spPr>
            <a:xfrm>
              <a:off x="828360" y="3922531"/>
              <a:ext cx="1129674" cy="1385358"/>
            </a:xfrm>
            <a:prstGeom prst="straightConnector1">
              <a:avLst/>
            </a:prstGeom>
            <a:ln w="1905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/>
            <p:cNvCxnSpPr/>
            <p:nvPr/>
          </p:nvCxnSpPr>
          <p:spPr>
            <a:xfrm>
              <a:off x="828360" y="4040483"/>
              <a:ext cx="1129674" cy="1287420"/>
            </a:xfrm>
            <a:prstGeom prst="straightConnector1">
              <a:avLst/>
            </a:prstGeom>
            <a:ln w="1905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/>
            <p:cNvCxnSpPr/>
            <p:nvPr/>
          </p:nvCxnSpPr>
          <p:spPr>
            <a:xfrm>
              <a:off x="828360" y="4185725"/>
              <a:ext cx="1129674" cy="1166821"/>
            </a:xfrm>
            <a:prstGeom prst="straightConnector1">
              <a:avLst/>
            </a:prstGeom>
            <a:ln w="1905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/>
            <p:cNvCxnSpPr/>
            <p:nvPr/>
          </p:nvCxnSpPr>
          <p:spPr>
            <a:xfrm>
              <a:off x="828360" y="4303677"/>
              <a:ext cx="1129674" cy="1068883"/>
            </a:xfrm>
            <a:prstGeom prst="straightConnector1">
              <a:avLst/>
            </a:prstGeom>
            <a:ln w="1905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/>
            <p:cNvCxnSpPr/>
            <p:nvPr/>
          </p:nvCxnSpPr>
          <p:spPr>
            <a:xfrm>
              <a:off x="828360" y="4421629"/>
              <a:ext cx="1129674" cy="970944"/>
            </a:xfrm>
            <a:prstGeom prst="straightConnector1">
              <a:avLst/>
            </a:prstGeom>
            <a:ln w="1905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/>
            <p:cNvCxnSpPr/>
            <p:nvPr/>
          </p:nvCxnSpPr>
          <p:spPr>
            <a:xfrm>
              <a:off x="828360" y="4539581"/>
              <a:ext cx="1129674" cy="873006"/>
            </a:xfrm>
            <a:prstGeom prst="straightConnector1">
              <a:avLst/>
            </a:prstGeom>
            <a:ln w="1905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/>
            <p:cNvCxnSpPr/>
            <p:nvPr/>
          </p:nvCxnSpPr>
          <p:spPr>
            <a:xfrm>
              <a:off x="828360" y="4652001"/>
              <a:ext cx="1129674" cy="779660"/>
            </a:xfrm>
            <a:prstGeom prst="straightConnector1">
              <a:avLst/>
            </a:prstGeom>
            <a:ln w="1905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/>
            <p:cNvCxnSpPr/>
            <p:nvPr/>
          </p:nvCxnSpPr>
          <p:spPr>
            <a:xfrm>
              <a:off x="828360" y="4769953"/>
              <a:ext cx="1129674" cy="681722"/>
            </a:xfrm>
            <a:prstGeom prst="straightConnector1">
              <a:avLst/>
            </a:prstGeom>
            <a:ln w="1905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/>
            <p:cNvCxnSpPr/>
            <p:nvPr/>
          </p:nvCxnSpPr>
          <p:spPr>
            <a:xfrm>
              <a:off x="828360" y="4887905"/>
              <a:ext cx="1129674" cy="583783"/>
            </a:xfrm>
            <a:prstGeom prst="straightConnector1">
              <a:avLst/>
            </a:prstGeom>
            <a:ln w="1905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/>
            <p:cNvCxnSpPr/>
            <p:nvPr/>
          </p:nvCxnSpPr>
          <p:spPr>
            <a:xfrm>
              <a:off x="828360" y="5005857"/>
              <a:ext cx="1129674" cy="485845"/>
            </a:xfrm>
            <a:prstGeom prst="straightConnector1">
              <a:avLst/>
            </a:prstGeom>
            <a:ln w="1905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/>
            <p:cNvCxnSpPr/>
            <p:nvPr/>
          </p:nvCxnSpPr>
          <p:spPr>
            <a:xfrm>
              <a:off x="828360" y="5136877"/>
              <a:ext cx="1129674" cy="377055"/>
            </a:xfrm>
            <a:prstGeom prst="straightConnector1">
              <a:avLst/>
            </a:prstGeom>
            <a:ln w="1905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/>
            <p:cNvCxnSpPr/>
            <p:nvPr/>
          </p:nvCxnSpPr>
          <p:spPr>
            <a:xfrm>
              <a:off x="828360" y="5254829"/>
              <a:ext cx="1129674" cy="279117"/>
            </a:xfrm>
            <a:prstGeom prst="straightConnector1">
              <a:avLst/>
            </a:prstGeom>
            <a:ln w="1905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/>
            <p:cNvCxnSpPr/>
            <p:nvPr/>
          </p:nvCxnSpPr>
          <p:spPr>
            <a:xfrm>
              <a:off x="828360" y="5372781"/>
              <a:ext cx="1129674" cy="181178"/>
            </a:xfrm>
            <a:prstGeom prst="straightConnector1">
              <a:avLst/>
            </a:prstGeom>
            <a:ln w="1905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/>
            <p:cNvCxnSpPr/>
            <p:nvPr/>
          </p:nvCxnSpPr>
          <p:spPr>
            <a:xfrm>
              <a:off x="828360" y="5490733"/>
              <a:ext cx="1129674" cy="83240"/>
            </a:xfrm>
            <a:prstGeom prst="straightConnector1">
              <a:avLst/>
            </a:prstGeom>
            <a:ln w="1905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/>
            <p:cNvCxnSpPr/>
            <p:nvPr/>
          </p:nvCxnSpPr>
          <p:spPr>
            <a:xfrm flipV="1">
              <a:off x="828360" y="5593047"/>
              <a:ext cx="1129674" cy="10106"/>
            </a:xfrm>
            <a:prstGeom prst="straightConnector1">
              <a:avLst/>
            </a:prstGeom>
            <a:ln w="1905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/>
            <p:cNvCxnSpPr/>
            <p:nvPr/>
          </p:nvCxnSpPr>
          <p:spPr>
            <a:xfrm flipV="1">
              <a:off x="828360" y="5613061"/>
              <a:ext cx="1129674" cy="108044"/>
            </a:xfrm>
            <a:prstGeom prst="straightConnector1">
              <a:avLst/>
            </a:prstGeom>
            <a:ln w="1905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/>
            <p:cNvCxnSpPr/>
            <p:nvPr/>
          </p:nvCxnSpPr>
          <p:spPr>
            <a:xfrm flipV="1">
              <a:off x="828360" y="5633074"/>
              <a:ext cx="1129674" cy="205983"/>
            </a:xfrm>
            <a:prstGeom prst="straightConnector1">
              <a:avLst/>
            </a:prstGeom>
            <a:ln w="1905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/>
            <p:cNvCxnSpPr/>
            <p:nvPr/>
          </p:nvCxnSpPr>
          <p:spPr>
            <a:xfrm flipV="1">
              <a:off x="828360" y="5653088"/>
              <a:ext cx="1129674" cy="303921"/>
            </a:xfrm>
            <a:prstGeom prst="straightConnector1">
              <a:avLst/>
            </a:prstGeom>
            <a:ln w="1905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/>
            <p:cNvCxnSpPr/>
            <p:nvPr/>
          </p:nvCxnSpPr>
          <p:spPr>
            <a:xfrm flipV="1">
              <a:off x="828360" y="5673168"/>
              <a:ext cx="1129674" cy="402188"/>
            </a:xfrm>
            <a:prstGeom prst="straightConnector1">
              <a:avLst/>
            </a:prstGeom>
            <a:ln w="1905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/>
            <p:cNvCxnSpPr/>
            <p:nvPr/>
          </p:nvCxnSpPr>
          <p:spPr>
            <a:xfrm flipV="1">
              <a:off x="828360" y="5693181"/>
              <a:ext cx="1129674" cy="500127"/>
            </a:xfrm>
            <a:prstGeom prst="straightConnector1">
              <a:avLst/>
            </a:prstGeom>
            <a:ln w="1905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Arrow Connector 61"/>
            <p:cNvCxnSpPr/>
            <p:nvPr/>
          </p:nvCxnSpPr>
          <p:spPr>
            <a:xfrm flipV="1">
              <a:off x="828360" y="5713195"/>
              <a:ext cx="1129674" cy="598065"/>
            </a:xfrm>
            <a:prstGeom prst="straightConnector1">
              <a:avLst/>
            </a:prstGeom>
            <a:ln w="1905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Arrow Connector 62"/>
            <p:cNvCxnSpPr/>
            <p:nvPr/>
          </p:nvCxnSpPr>
          <p:spPr>
            <a:xfrm flipV="1">
              <a:off x="828360" y="5733208"/>
              <a:ext cx="1129674" cy="696004"/>
            </a:xfrm>
            <a:prstGeom prst="straightConnector1">
              <a:avLst/>
            </a:prstGeom>
            <a:ln w="1905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/>
            <p:cNvCxnSpPr/>
            <p:nvPr/>
          </p:nvCxnSpPr>
          <p:spPr>
            <a:xfrm flipV="1">
              <a:off x="828360" y="5752283"/>
              <a:ext cx="1129674" cy="789349"/>
            </a:xfrm>
            <a:prstGeom prst="straightConnector1">
              <a:avLst/>
            </a:prstGeom>
            <a:ln w="1905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64"/>
            <p:cNvCxnSpPr/>
            <p:nvPr/>
          </p:nvCxnSpPr>
          <p:spPr>
            <a:xfrm flipV="1">
              <a:off x="828360" y="5679716"/>
              <a:ext cx="1243328" cy="979868"/>
            </a:xfrm>
            <a:prstGeom prst="straightConnector1">
              <a:avLst/>
            </a:prstGeom>
            <a:ln w="1905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77239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err="1" smtClean="0">
                <a:solidFill>
                  <a:prstClr val="black">
                    <a:tint val="75000"/>
                  </a:prstClr>
                </a:solidFill>
              </a:rPr>
              <a:t>WuXi</a:t>
            </a: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BBC30-AF72-49DF-8BD7-B48A432C568D}" type="slidenum">
              <a:rPr lang="en-GB" smtClean="0">
                <a:solidFill>
                  <a:prstClr val="black"/>
                </a:solidFill>
              </a:rPr>
              <a:pPr/>
              <a:t>7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874318" cy="532445"/>
          </a:xfrm>
        </p:spPr>
        <p:txBody>
          <a:bodyPr>
            <a:normAutofit fontScale="90000"/>
          </a:bodyPr>
          <a:lstStyle/>
          <a:p>
            <a:r>
              <a:rPr lang="en-GB" i="1" dirty="0" smtClean="0"/>
              <a:t>XChem</a:t>
            </a:r>
            <a:r>
              <a:rPr lang="en-GB" dirty="0" smtClean="0"/>
              <a:t>: order of magnitude speedup</a:t>
            </a:r>
            <a:endParaRPr lang="en-GB" dirty="0"/>
          </a:p>
        </p:txBody>
      </p:sp>
      <p:grpSp>
        <p:nvGrpSpPr>
          <p:cNvPr id="8" name="Group 7"/>
          <p:cNvGrpSpPr/>
          <p:nvPr/>
        </p:nvGrpSpPr>
        <p:grpSpPr>
          <a:xfrm>
            <a:off x="387615" y="1257871"/>
            <a:ext cx="3748567" cy="4603235"/>
            <a:chOff x="387615" y="1257871"/>
            <a:chExt cx="3748567" cy="4603235"/>
          </a:xfrm>
        </p:grpSpPr>
        <p:sp>
          <p:nvSpPr>
            <p:cNvPr id="9" name="Rectangle 8"/>
            <p:cNvSpPr/>
            <p:nvPr/>
          </p:nvSpPr>
          <p:spPr>
            <a:xfrm>
              <a:off x="387615" y="1851166"/>
              <a:ext cx="3748567" cy="400172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AU" dirty="0">
                <a:solidFill>
                  <a:prstClr val="black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729966" y="1257871"/>
              <a:ext cx="2207656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2400" i="1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Conventionally</a:t>
              </a:r>
              <a:endParaRPr lang="en-AU" sz="2800" i="1" dirty="0">
                <a:solidFill>
                  <a:prstClr val="black"/>
                </a:solidFill>
              </a:endParaRPr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>
              <a:off x="1625147" y="1927873"/>
              <a:ext cx="0" cy="3933233"/>
            </a:xfrm>
            <a:prstGeom prst="straightConnector1">
              <a:avLst/>
            </a:prstGeom>
            <a:ln w="57150">
              <a:solidFill>
                <a:schemeClr val="accent1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/>
            <p:cNvSpPr/>
            <p:nvPr/>
          </p:nvSpPr>
          <p:spPr>
            <a:xfrm rot="16200000">
              <a:off x="-638492" y="3205641"/>
              <a:ext cx="3302507" cy="1077218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GB" sz="3200" b="1" dirty="0" smtClean="0">
                  <a:solidFill>
                    <a:srgbClr val="5B9BD5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900 compounds</a:t>
              </a:r>
            </a:p>
            <a:p>
              <a:pPr algn="ctr"/>
              <a:r>
                <a:rPr lang="en-GB" sz="3200" b="1" dirty="0" smtClean="0">
                  <a:solidFill>
                    <a:srgbClr val="5B9BD5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 months</a:t>
              </a:r>
              <a:endParaRPr lang="en-AU" sz="3200" b="1" dirty="0">
                <a:solidFill>
                  <a:srgbClr val="5B9BD5">
                    <a:lumMod val="50000"/>
                  </a:srgbClr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331129" y="2225326"/>
              <a:ext cx="1100411" cy="369332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r"/>
              <a:r>
                <a:rPr lang="en-GB" b="1" dirty="0" smtClean="0">
                  <a:solidFill>
                    <a:srgbClr val="5B9BD5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weeks</a:t>
              </a:r>
              <a:endParaRPr lang="en-AU" b="1" dirty="0">
                <a:solidFill>
                  <a:srgbClr val="5B9BD5">
                    <a:lumMod val="50000"/>
                  </a:srgbClr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2260845" y="4090733"/>
              <a:ext cx="1170696" cy="369332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r"/>
              <a:r>
                <a:rPr lang="en-GB" b="1" dirty="0" smtClean="0">
                  <a:solidFill>
                    <a:srgbClr val="5B9BD5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 weeks</a:t>
              </a:r>
              <a:endParaRPr lang="en-AU" b="1" dirty="0">
                <a:solidFill>
                  <a:srgbClr val="5B9BD5">
                    <a:lumMod val="50000"/>
                  </a:srgbClr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2260845" y="5120390"/>
              <a:ext cx="1170696" cy="369332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r"/>
              <a:r>
                <a:rPr lang="en-GB" b="1" dirty="0" smtClean="0">
                  <a:solidFill>
                    <a:srgbClr val="5B9BD5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 month</a:t>
              </a:r>
              <a:endParaRPr lang="en-AU" b="1" dirty="0">
                <a:solidFill>
                  <a:srgbClr val="5B9BD5">
                    <a:lumMod val="50000"/>
                  </a:srgbClr>
                </a:solidFill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331129" y="3157575"/>
              <a:ext cx="1100411" cy="369332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r"/>
              <a:r>
                <a:rPr lang="en-GB" b="1" dirty="0" smtClean="0">
                  <a:solidFill>
                    <a:srgbClr val="5B9BD5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 week</a:t>
              </a:r>
              <a:endParaRPr lang="en-AU" b="1" dirty="0">
                <a:solidFill>
                  <a:srgbClr val="5B9BD5">
                    <a:lumMod val="50000"/>
                  </a:srgbClr>
                </a:solidFill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444326" y="1266319"/>
            <a:ext cx="4278760" cy="4594787"/>
            <a:chOff x="4444326" y="1266319"/>
            <a:chExt cx="4278760" cy="4594787"/>
          </a:xfrm>
        </p:grpSpPr>
        <p:sp>
          <p:nvSpPr>
            <p:cNvPr id="18" name="Rectangle 17"/>
            <p:cNvSpPr/>
            <p:nvPr/>
          </p:nvSpPr>
          <p:spPr>
            <a:xfrm>
              <a:off x="4444326" y="1859385"/>
              <a:ext cx="4278760" cy="400172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AU" dirty="0">
                <a:solidFill>
                  <a:prstClr val="black"/>
                </a:solidFill>
              </a:endParaRP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2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39002" y="2594658"/>
              <a:ext cx="3067014" cy="2890556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>
            <a:xfrm>
              <a:off x="5497848" y="1266319"/>
              <a:ext cx="251863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2400" i="1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Now @ Diamond</a:t>
              </a:r>
              <a:endParaRPr lang="en-AU" sz="2400" i="1" dirty="0">
                <a:solidFill>
                  <a:prstClr val="black"/>
                </a:solidFill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5201166" y="2581136"/>
              <a:ext cx="3360057" cy="3090637"/>
            </a:xfrm>
            <a:prstGeom prst="rect">
              <a:avLst/>
            </a:prstGeom>
            <a:solidFill>
              <a:schemeClr val="accent1">
                <a:lumMod val="40000"/>
                <a:lumOff val="60000"/>
                <a:alpha val="43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AU" dirty="0">
                <a:solidFill>
                  <a:prstClr val="black"/>
                </a:solidFill>
              </a:endParaRPr>
            </a:p>
          </p:txBody>
        </p:sp>
        <p:cxnSp>
          <p:nvCxnSpPr>
            <p:cNvPr id="22" name="Straight Arrow Connector 21"/>
            <p:cNvCxnSpPr/>
            <p:nvPr/>
          </p:nvCxnSpPr>
          <p:spPr>
            <a:xfrm>
              <a:off x="7391970" y="1927873"/>
              <a:ext cx="0" cy="3933233"/>
            </a:xfrm>
            <a:prstGeom prst="straightConnector1">
              <a:avLst/>
            </a:prstGeom>
            <a:ln w="57150">
              <a:solidFill>
                <a:schemeClr val="accent1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 22"/>
            <p:cNvSpPr/>
            <p:nvPr/>
          </p:nvSpPr>
          <p:spPr>
            <a:xfrm rot="5400000">
              <a:off x="6593958" y="3304062"/>
              <a:ext cx="2757486" cy="107721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sz="3200" b="1" dirty="0" smtClean="0">
                  <a:solidFill>
                    <a:srgbClr val="5B9BD5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1000 </a:t>
              </a:r>
              <a:r>
                <a:rPr lang="en-GB" sz="3200" b="1" dirty="0">
                  <a:solidFill>
                    <a:srgbClr val="5B9BD5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crystals</a:t>
              </a:r>
            </a:p>
            <a:p>
              <a:pPr algn="ctr"/>
              <a:r>
                <a:rPr lang="en-GB" sz="3200" b="1" dirty="0" smtClean="0">
                  <a:solidFill>
                    <a:srgbClr val="5B9BD5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 week</a:t>
              </a:r>
              <a:endParaRPr lang="en-AU" sz="3200" b="1" dirty="0">
                <a:solidFill>
                  <a:srgbClr val="5B9BD5">
                    <a:lumMod val="50000"/>
                  </a:srgbClr>
                </a:solidFill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330077" y="4090733"/>
              <a:ext cx="1330155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b="1" dirty="0" smtClean="0">
                  <a:solidFill>
                    <a:srgbClr val="5B9BD5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(1.6 days)</a:t>
              </a:r>
              <a:endParaRPr lang="en-AU" b="1" dirty="0">
                <a:solidFill>
                  <a:srgbClr val="5B9BD5">
                    <a:lumMod val="50000"/>
                  </a:srgbClr>
                </a:solidFill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5330077" y="2225187"/>
              <a:ext cx="1170696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b="1" dirty="0" smtClean="0">
                  <a:solidFill>
                    <a:srgbClr val="5B9BD5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30 min</a:t>
              </a:r>
              <a:endParaRPr lang="en-AU" b="1" dirty="0">
                <a:solidFill>
                  <a:srgbClr val="5B9BD5">
                    <a:lumMod val="50000"/>
                  </a:srgbClr>
                </a:solidFill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5330077" y="5077420"/>
              <a:ext cx="1618187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b="1" dirty="0">
                  <a:solidFill>
                    <a:srgbClr val="5B9BD5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</a:t>
              </a:r>
              <a:r>
                <a:rPr lang="en-GB" b="1" dirty="0" smtClean="0">
                  <a:solidFill>
                    <a:srgbClr val="5B9BD5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ours/days</a:t>
              </a:r>
              <a:endParaRPr lang="en-AU" b="1" dirty="0">
                <a:solidFill>
                  <a:srgbClr val="5B9BD5">
                    <a:lumMod val="50000"/>
                  </a:srgbClr>
                </a:solidFill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5330077" y="3158030"/>
              <a:ext cx="1170696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b="1" dirty="0" smtClean="0">
                  <a:solidFill>
                    <a:srgbClr val="5B9BD5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1.5 day</a:t>
              </a:r>
              <a:endParaRPr lang="en-AU" b="1" dirty="0">
                <a:solidFill>
                  <a:srgbClr val="5B9BD5">
                    <a:lumMod val="50000"/>
                  </a:srgbClr>
                </a:solidFill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3695780" y="932877"/>
            <a:ext cx="1326153" cy="5813724"/>
            <a:chOff x="217571" y="932877"/>
            <a:chExt cx="1326153" cy="5813724"/>
          </a:xfrm>
        </p:grpSpPr>
        <p:sp>
          <p:nvSpPr>
            <p:cNvPr id="29" name="Rounded Rectangle 28"/>
            <p:cNvSpPr/>
            <p:nvPr/>
          </p:nvSpPr>
          <p:spPr>
            <a:xfrm>
              <a:off x="217571" y="1927873"/>
              <a:ext cx="1326153" cy="838744"/>
            </a:xfrm>
            <a:prstGeom prst="roundRect">
              <a:avLst/>
            </a:prstGeom>
            <a:gradFill rotWithShape="1">
              <a:gsLst>
                <a:gs pos="0">
                  <a:srgbClr val="4F81BD">
                    <a:shade val="51000"/>
                    <a:satMod val="130000"/>
                  </a:srgbClr>
                </a:gs>
                <a:gs pos="80000">
                  <a:srgbClr val="4F81BD">
                    <a:shade val="93000"/>
                    <a:satMod val="130000"/>
                  </a:srgbClr>
                </a:gs>
                <a:gs pos="100000">
                  <a:srgbClr val="4F81BD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ot="0" spcFirstLastPara="0" vert="horz" wrap="square" lIns="36000" tIns="0" rIns="36000" bIns="0" numCol="1" spcCol="0" rtlCol="0" fromWordArt="0" anchor="ctr" anchorCtr="0" forceAA="0" compatLnSpc="1">
              <a:prstTxWarp prst="textNoShape">
                <a:avLst/>
              </a:prstTxWarp>
              <a:normAutofit fontScale="47500" lnSpcReduction="20000"/>
            </a:bodyPr>
            <a:lstStyle/>
            <a:p>
              <a:pPr algn="ctr">
                <a:lnSpc>
                  <a:spcPct val="115000"/>
                </a:lnSpc>
                <a:defRPr/>
              </a:pPr>
              <a:r>
                <a:rPr lang="en-GB" sz="3600" b="1" kern="0" dirty="0" smtClean="0">
                  <a:solidFill>
                    <a:sysClr val="window" lastClr="FFFFFF"/>
                  </a:solidFill>
                  <a:ea typeface="Calibri"/>
                  <a:cs typeface="Times New Roman"/>
                </a:rPr>
                <a:t>Adding compounds to crystals</a:t>
              </a:r>
              <a:endParaRPr lang="en-GB" sz="3600" b="1" kern="0" dirty="0">
                <a:solidFill>
                  <a:sysClr val="window" lastClr="FFFFFF"/>
                </a:solidFill>
                <a:ea typeface="Calibri"/>
                <a:cs typeface="Times New Roman"/>
              </a:endParaRPr>
            </a:p>
          </p:txBody>
        </p:sp>
        <p:sp>
          <p:nvSpPr>
            <p:cNvPr id="30" name="Rounded Rectangle 29"/>
            <p:cNvSpPr/>
            <p:nvPr/>
          </p:nvSpPr>
          <p:spPr>
            <a:xfrm>
              <a:off x="217571" y="2922869"/>
              <a:ext cx="1326153" cy="838744"/>
            </a:xfrm>
            <a:prstGeom prst="roundRect">
              <a:avLst/>
            </a:prstGeom>
            <a:gradFill rotWithShape="1">
              <a:gsLst>
                <a:gs pos="0">
                  <a:sysClr val="windowText" lastClr="000000">
                    <a:shade val="51000"/>
                    <a:satMod val="130000"/>
                  </a:sysClr>
                </a:gs>
                <a:gs pos="80000">
                  <a:sysClr val="windowText" lastClr="000000">
                    <a:shade val="93000"/>
                    <a:satMod val="130000"/>
                  </a:sysClr>
                </a:gs>
                <a:gs pos="100000">
                  <a:sysClr val="windowText" lastClr="000000">
                    <a:shade val="94000"/>
                    <a:satMod val="135000"/>
                  </a:sys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ot="0" spcFirstLastPara="0" vert="horz" wrap="square" lIns="72000" tIns="0" rIns="72000" bIns="0" numCol="1" spcCol="0" rtlCol="0" fromWordArt="0" anchor="ctr" anchorCtr="0" forceAA="0" compatLnSpc="1">
              <a:prstTxWarp prst="textNoShape">
                <a:avLst/>
              </a:prstTxWarp>
              <a:normAutofit fontScale="47500" lnSpcReduction="20000"/>
            </a:bodyPr>
            <a:lstStyle/>
            <a:p>
              <a:pPr algn="ctr">
                <a:lnSpc>
                  <a:spcPct val="115000"/>
                </a:lnSpc>
                <a:defRPr/>
              </a:pPr>
              <a:r>
                <a:rPr lang="en-GB" sz="3600" b="1" kern="0" dirty="0" smtClean="0">
                  <a:solidFill>
                    <a:sysClr val="window" lastClr="FFFFFF"/>
                  </a:solidFill>
                  <a:ea typeface="Calibri"/>
                  <a:cs typeface="Times New Roman"/>
                </a:rPr>
                <a:t>Crystal harvesting </a:t>
              </a:r>
              <a:br>
                <a:rPr lang="en-GB" sz="3600" b="1" kern="0" dirty="0" smtClean="0">
                  <a:solidFill>
                    <a:sysClr val="window" lastClr="FFFFFF"/>
                  </a:solidFill>
                  <a:ea typeface="Calibri"/>
                  <a:cs typeface="Times New Roman"/>
                </a:rPr>
              </a:br>
              <a:r>
                <a:rPr lang="en-GB" sz="3600" b="1" kern="0" dirty="0" smtClean="0">
                  <a:solidFill>
                    <a:sysClr val="window" lastClr="FFFFFF"/>
                  </a:solidFill>
                  <a:ea typeface="Calibri"/>
                  <a:cs typeface="Times New Roman"/>
                </a:rPr>
                <a:t>and logistics</a:t>
              </a:r>
              <a:endParaRPr lang="en-GB" sz="3600" b="1" kern="0" dirty="0">
                <a:solidFill>
                  <a:sysClr val="window" lastClr="FFFFFF"/>
                </a:solidFill>
                <a:ea typeface="Calibri"/>
                <a:cs typeface="Times New Roman"/>
              </a:endParaRPr>
            </a:p>
          </p:txBody>
        </p:sp>
        <p:sp>
          <p:nvSpPr>
            <p:cNvPr id="31" name="Rounded Rectangle 30"/>
            <p:cNvSpPr/>
            <p:nvPr/>
          </p:nvSpPr>
          <p:spPr>
            <a:xfrm>
              <a:off x="217571" y="3917865"/>
              <a:ext cx="1326153" cy="838744"/>
            </a:xfrm>
            <a:prstGeom prst="roundRect">
              <a:avLst/>
            </a:prstGeom>
            <a:gradFill rotWithShape="1">
              <a:gsLst>
                <a:gs pos="0">
                  <a:srgbClr val="C0504D">
                    <a:shade val="51000"/>
                    <a:satMod val="130000"/>
                  </a:srgbClr>
                </a:gs>
                <a:gs pos="80000">
                  <a:srgbClr val="C0504D">
                    <a:shade val="93000"/>
                    <a:satMod val="130000"/>
                  </a:srgbClr>
                </a:gs>
                <a:gs pos="100000">
                  <a:srgbClr val="C0504D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ot="0" spcFirstLastPara="0" vert="horz" wrap="square" lIns="91440" tIns="0" rIns="91440" bIns="0" numCol="1" spcCol="0" rtlCol="0" fromWordArt="0" anchor="ctr" anchorCtr="0" forceAA="0" compatLnSpc="1">
              <a:prstTxWarp prst="textNoShape">
                <a:avLst/>
              </a:prstTxWarp>
              <a:normAutofit fontScale="47500" lnSpcReduction="20000"/>
            </a:bodyPr>
            <a:lstStyle/>
            <a:p>
              <a:pPr algn="ctr">
                <a:lnSpc>
                  <a:spcPct val="115000"/>
                </a:lnSpc>
                <a:defRPr/>
              </a:pPr>
              <a:r>
                <a:rPr lang="en-GB" sz="3600" b="1" kern="0" dirty="0" smtClean="0">
                  <a:solidFill>
                    <a:sysClr val="window" lastClr="FFFFFF"/>
                  </a:solidFill>
                  <a:ea typeface="Calibri"/>
                  <a:cs typeface="Times New Roman"/>
                </a:rPr>
                <a:t>Automated data </a:t>
              </a:r>
              <a:r>
                <a:rPr lang="en-GB" sz="3600" b="1" kern="0" dirty="0">
                  <a:solidFill>
                    <a:sysClr val="window" lastClr="FFFFFF"/>
                  </a:solidFill>
                  <a:ea typeface="Calibri"/>
                  <a:cs typeface="Times New Roman"/>
                </a:rPr>
                <a:t>collection</a:t>
              </a:r>
            </a:p>
          </p:txBody>
        </p:sp>
        <p:sp>
          <p:nvSpPr>
            <p:cNvPr id="32" name="Rounded Rectangle 31"/>
            <p:cNvSpPr/>
            <p:nvPr/>
          </p:nvSpPr>
          <p:spPr>
            <a:xfrm>
              <a:off x="217571" y="4912861"/>
              <a:ext cx="1326153" cy="838744"/>
            </a:xfrm>
            <a:prstGeom prst="roundRect">
              <a:avLst/>
            </a:prstGeom>
            <a:gradFill rotWithShape="1">
              <a:gsLst>
                <a:gs pos="0">
                  <a:srgbClr val="9BBB59">
                    <a:shade val="51000"/>
                    <a:satMod val="130000"/>
                  </a:srgbClr>
                </a:gs>
                <a:gs pos="80000">
                  <a:srgbClr val="9BBB59">
                    <a:shade val="93000"/>
                    <a:satMod val="130000"/>
                  </a:srgbClr>
                </a:gs>
                <a:gs pos="100000">
                  <a:srgbClr val="9BBB59">
                    <a:shade val="94000"/>
                    <a:satMod val="135000"/>
                  </a:srgbClr>
                </a:gs>
              </a:gsLst>
              <a:lin ang="16200000" scaled="0"/>
            </a:gradFill>
            <a:ln w="57150"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ot="0" spcFirstLastPara="0" vert="horz" wrap="square" lIns="91440" tIns="0" rIns="9144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defRPr/>
              </a:pPr>
              <a:r>
                <a:rPr lang="en-GB" sz="2000" b="1" kern="0" dirty="0" smtClean="0">
                  <a:solidFill>
                    <a:sysClr val="window" lastClr="FFFFFF"/>
                  </a:solidFill>
                  <a:ea typeface="Calibri"/>
                  <a:cs typeface="Times New Roman"/>
                </a:rPr>
                <a:t>Finding hits</a:t>
              </a:r>
              <a:endParaRPr lang="en-GB" sz="2000" b="1" kern="0" dirty="0">
                <a:solidFill>
                  <a:sysClr val="window" lastClr="FFFFFF"/>
                </a:solidFill>
                <a:ea typeface="Calibri"/>
                <a:cs typeface="Times New Roman"/>
              </a:endParaRPr>
            </a:p>
          </p:txBody>
        </p:sp>
        <p:sp>
          <p:nvSpPr>
            <p:cNvPr id="33" name="Rounded Rectangle 32"/>
            <p:cNvSpPr/>
            <p:nvPr/>
          </p:nvSpPr>
          <p:spPr>
            <a:xfrm>
              <a:off x="217571" y="5907857"/>
              <a:ext cx="1326153" cy="838744"/>
            </a:xfrm>
            <a:prstGeom prst="roundRect">
              <a:avLst/>
            </a:prstGeom>
            <a:gradFill rotWithShape="1">
              <a:gsLst>
                <a:gs pos="0">
                  <a:srgbClr val="8064A2">
                    <a:shade val="51000"/>
                    <a:satMod val="130000"/>
                  </a:srgbClr>
                </a:gs>
                <a:gs pos="80000">
                  <a:srgbClr val="8064A2">
                    <a:shade val="93000"/>
                    <a:satMod val="130000"/>
                  </a:srgbClr>
                </a:gs>
                <a:gs pos="100000">
                  <a:srgbClr val="8064A2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rmAutofit fontScale="40000" lnSpcReduction="20000"/>
            </a:bodyPr>
            <a:lstStyle/>
            <a:p>
              <a:pPr algn="ctr">
                <a:lnSpc>
                  <a:spcPct val="115000"/>
                </a:lnSpc>
                <a:defRPr/>
              </a:pPr>
              <a:r>
                <a:rPr lang="en-GB" sz="3600" b="1" kern="0" dirty="0" smtClean="0">
                  <a:solidFill>
                    <a:sysClr val="window" lastClr="FFFFFF"/>
                  </a:solidFill>
                  <a:ea typeface="Calibri"/>
                  <a:cs typeface="Times New Roman"/>
                </a:rPr>
                <a:t>Compound elaboration (synthesis)</a:t>
              </a:r>
              <a:endParaRPr lang="en-GB" sz="3600" b="1" kern="0" dirty="0">
                <a:solidFill>
                  <a:sysClr val="window" lastClr="FFFFFF"/>
                </a:solidFill>
                <a:ea typeface="Calibri"/>
                <a:cs typeface="Times New Roman"/>
              </a:endParaRPr>
            </a:p>
          </p:txBody>
        </p:sp>
        <p:sp>
          <p:nvSpPr>
            <p:cNvPr id="34" name="Rounded Rectangle 33"/>
            <p:cNvSpPr/>
            <p:nvPr/>
          </p:nvSpPr>
          <p:spPr>
            <a:xfrm>
              <a:off x="217571" y="932877"/>
              <a:ext cx="1326153" cy="838744"/>
            </a:xfrm>
            <a:prstGeom prst="roundRect">
              <a:avLst/>
            </a:prstGeom>
            <a:gradFill rotWithShape="1">
              <a:gsLst>
                <a:gs pos="0">
                  <a:srgbClr val="FFFF66"/>
                </a:gs>
                <a:gs pos="80000">
                  <a:srgbClr val="FFFF99"/>
                </a:gs>
                <a:gs pos="100000">
                  <a:srgbClr val="FFFFC8"/>
                </a:gs>
              </a:gsLst>
              <a:lin ang="16200000" scaled="0"/>
            </a:gradFill>
            <a:ln>
              <a:solidFill>
                <a:sysClr val="windowText" lastClr="000000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 contourW="12700">
              <a:bevelT w="63500" h="25400"/>
              <a:contourClr>
                <a:sysClr val="windowText" lastClr="000000">
                  <a:lumMod val="50000"/>
                  <a:lumOff val="50000"/>
                </a:sysClr>
              </a:contourClr>
            </a:sp3d>
          </p:spPr>
          <p:txBody>
            <a:bodyPr rot="0" spcFirstLastPara="0" vert="horz" wrap="square" lIns="91440" tIns="0" rIns="91440" bIns="0" numCol="1" spcCol="0" rtlCol="0" fromWordArt="0" anchor="ctr" anchorCtr="0" forceAA="0" compatLnSpc="1">
              <a:prstTxWarp prst="textNoShape">
                <a:avLst/>
              </a:prstTxWarp>
              <a:normAutofit fontScale="47500" lnSpcReduction="20000"/>
            </a:bodyPr>
            <a:lstStyle/>
            <a:p>
              <a:pPr algn="ctr">
                <a:lnSpc>
                  <a:spcPct val="115000"/>
                </a:lnSpc>
                <a:defRPr/>
              </a:pPr>
              <a:r>
                <a:rPr lang="en-GB" sz="3600" b="1" kern="0" dirty="0" smtClean="0">
                  <a:solidFill>
                    <a:srgbClr val="000000"/>
                  </a:solidFill>
                  <a:ea typeface="Calibri"/>
                </a:rPr>
                <a:t>Crystal generation</a:t>
              </a:r>
              <a:endParaRPr lang="en-GB" sz="3600" b="1" kern="0" dirty="0">
                <a:solidFill>
                  <a:sysClr val="window" lastClr="FFFFFF"/>
                </a:solidFill>
                <a:latin typeface="Times New Roman"/>
                <a:ea typeface="Times New Roman"/>
              </a:endParaRPr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304856" y="6061588"/>
            <a:ext cx="2794804" cy="4001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sz="2000" i="1" dirty="0" smtClean="0">
                <a:solidFill>
                  <a:prstClr val="black"/>
                </a:solidFill>
              </a:rPr>
              <a:t>Spurlino, Meth Enz, 2011</a:t>
            </a:r>
            <a:endParaRPr lang="en-GB" sz="2000" i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6936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BBC30-AF72-49DF-8BD7-B48A432C568D}" type="slidenum">
              <a:rPr lang="en-GB" smtClean="0">
                <a:solidFill>
                  <a:prstClr val="black"/>
                </a:solidFill>
              </a:rPr>
              <a:pPr/>
              <a:t>8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179512" y="116632"/>
            <a:ext cx="8874318" cy="532445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Ideal readout:  full structural view</a:t>
            </a:r>
            <a:endParaRPr lang="en-GB" dirty="0"/>
          </a:p>
        </p:txBody>
      </p:sp>
      <p:grpSp>
        <p:nvGrpSpPr>
          <p:cNvPr id="8" name="Group 7"/>
          <p:cNvGrpSpPr/>
          <p:nvPr/>
        </p:nvGrpSpPr>
        <p:grpSpPr>
          <a:xfrm>
            <a:off x="712847" y="1794311"/>
            <a:ext cx="6561186" cy="4181480"/>
            <a:chOff x="712847" y="1794311"/>
            <a:chExt cx="6561186" cy="418148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2847" y="1794311"/>
              <a:ext cx="6561186" cy="3758050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2238626" y="5606459"/>
              <a:ext cx="373910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>
                  <a:latin typeface="Calibri" panose="020F0502020204030204" pitchFamily="34" charset="0"/>
                  <a:ea typeface="MS Mincho" panose="02020609040205080304" pitchFamily="49" charset="-128"/>
                </a:rPr>
                <a:t>JMJD2D, a histone lysine demethylase</a:t>
              </a:r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3235021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BBC30-AF72-49DF-8BD7-B48A432C568D}" type="slidenum">
              <a:rPr lang="en-GB" smtClean="0">
                <a:solidFill>
                  <a:prstClr val="black"/>
                </a:solidFill>
              </a:rPr>
              <a:pPr/>
              <a:t>9</a:t>
            </a:fld>
            <a:endParaRPr lang="en-GB" dirty="0">
              <a:solidFill>
                <a:prstClr val="black"/>
              </a:solidFill>
            </a:endParaRPr>
          </a:p>
        </p:txBody>
      </p:sp>
      <p:pic>
        <p:nvPicPr>
          <p:cNvPr id="9" name="Picture 8" descr="C:\Users\zpo15726\Dropbox\Diamond\reports\users\VIM2_figure_01.png"/>
          <p:cNvPicPr/>
          <p:nvPr/>
        </p:nvPicPr>
        <p:blipFill rotWithShape="1"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06365" y="4511736"/>
            <a:ext cx="1230630" cy="161988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 descr="SHH_figure_01"/>
          <p:cNvPicPr/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0464" y="649077"/>
            <a:ext cx="1576070" cy="1438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HDAC6_figure_01"/>
          <p:cNvPicPr/>
          <p:nvPr/>
        </p:nvPicPr>
        <p:blipFill rotWithShape="1"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047"/>
          <a:stretch/>
        </p:blipFill>
        <p:spPr bwMode="auto">
          <a:xfrm>
            <a:off x="171754" y="2338959"/>
            <a:ext cx="1626870" cy="161988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 descr="SETDB1_figure_01"/>
          <p:cNvPicPr/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63674" y="1764513"/>
            <a:ext cx="1658620" cy="14751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AURA_figure_01"/>
          <p:cNvPicPr/>
          <p:nvPr/>
        </p:nvPicPr>
        <p:blipFill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38517" y="3919709"/>
            <a:ext cx="1195070" cy="16198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 descr="MAPK14_F1_figure_01"/>
          <p:cNvPicPr/>
          <p:nvPr/>
        </p:nvPicPr>
        <p:blipFill>
          <a:blip r:embed="rId7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6730" y="5048334"/>
            <a:ext cx="1256030" cy="16198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 descr="M2-1_figure_01"/>
          <p:cNvPicPr/>
          <p:nvPr/>
        </p:nvPicPr>
        <p:blipFill>
          <a:blip r:embed="rId8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44702" y="660033"/>
            <a:ext cx="1666240" cy="16198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 descr="NGTPH_figure_01"/>
          <p:cNvPicPr/>
          <p:nvPr/>
        </p:nvPicPr>
        <p:blipFill>
          <a:blip r:embed="rId9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09691" y="2422734"/>
            <a:ext cx="1068705" cy="16198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 descr="BAZ2BA_figure_01"/>
          <p:cNvPicPr/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87344" y="814317"/>
            <a:ext cx="906780" cy="1259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 descr="JMJD2DA_figure_01"/>
          <p:cNvPicPr/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89436" y="5386613"/>
            <a:ext cx="1284605" cy="1259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 descr="PHIPA_figure_01"/>
          <p:cNvPicPr/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88415" y="3051353"/>
            <a:ext cx="802640" cy="1259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19" descr="SP100_figur_01"/>
          <p:cNvPicPr/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94574" y="4799656"/>
            <a:ext cx="1382395" cy="1259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 descr="BRD1_figure_01"/>
          <p:cNvPicPr/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43372" y="3313189"/>
            <a:ext cx="1212850" cy="1259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21" descr="ATAD_figure_01"/>
          <p:cNvPicPr/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20232" y="1884040"/>
            <a:ext cx="935990" cy="1259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22" descr="JMJD1B_figure_01"/>
          <p:cNvPicPr/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76718" y="483375"/>
            <a:ext cx="1191260" cy="1259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23" descr="JARID1B_figure_01"/>
          <p:cNvPicPr/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16005" y="4705224"/>
            <a:ext cx="1616075" cy="1259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Picture 24"/>
          <p:cNvPicPr/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74041" y="3708979"/>
            <a:ext cx="1310005" cy="1259840"/>
          </a:xfrm>
          <a:prstGeom prst="rect">
            <a:avLst/>
          </a:prstGeom>
          <a:noFill/>
        </p:spPr>
      </p:pic>
      <p:pic>
        <p:nvPicPr>
          <p:cNvPr id="26" name="Picture 25" descr="FAM83BA_figure_01"/>
          <p:cNvPicPr/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50062" y="1972837"/>
            <a:ext cx="1072515" cy="1259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Picture 26" descr="NUDT2A_figure_01"/>
          <p:cNvPicPr/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40267" y="5000867"/>
            <a:ext cx="1230630" cy="1259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27" descr="SHMt2A_figure_01"/>
          <p:cNvPicPr/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85934" y="659969"/>
            <a:ext cx="1130300" cy="1259840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TextBox 28"/>
          <p:cNvSpPr txBox="1"/>
          <p:nvPr/>
        </p:nvSpPr>
        <p:spPr>
          <a:xfrm>
            <a:off x="2555776" y="3140968"/>
            <a:ext cx="3410417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 smtClean="0"/>
              <a:t>793 hits across 20 targets </a:t>
            </a:r>
          </a:p>
          <a:p>
            <a:pPr algn="ctr"/>
            <a:r>
              <a:rPr lang="en-GB" sz="2200" dirty="0" smtClean="0"/>
              <a:t>2-20% hit rate</a:t>
            </a:r>
          </a:p>
          <a:p>
            <a:pPr algn="ctr"/>
            <a:r>
              <a:rPr lang="en-GB" i="1" dirty="0" smtClean="0"/>
              <a:t>(Oct 2016)</a:t>
            </a:r>
            <a:endParaRPr lang="en-GB" sz="2200" i="1" dirty="0"/>
          </a:p>
        </p:txBody>
      </p:sp>
      <p:sp>
        <p:nvSpPr>
          <p:cNvPr id="30" name="Title 2"/>
          <p:cNvSpPr>
            <a:spLocks noGrp="1"/>
          </p:cNvSpPr>
          <p:nvPr>
            <p:ph type="title"/>
          </p:nvPr>
        </p:nvSpPr>
        <p:spPr>
          <a:xfrm>
            <a:off x="179512" y="116632"/>
            <a:ext cx="8874318" cy="532445"/>
          </a:xfrm>
        </p:spPr>
        <p:txBody>
          <a:bodyPr>
            <a:noAutofit/>
          </a:bodyPr>
          <a:lstStyle/>
          <a:p>
            <a:r>
              <a:rPr lang="en-GB" sz="2800" dirty="0" smtClean="0"/>
              <a:t>@Diamond: true user programme – regular experiments </a:t>
            </a:r>
            <a:r>
              <a:rPr lang="en-GB" sz="2800" b="0" i="1" dirty="0" smtClean="0"/>
              <a:t>(&gt;1/</a:t>
            </a:r>
            <a:r>
              <a:rPr lang="en-GB" sz="2800" b="0" i="1" dirty="0" err="1" smtClean="0"/>
              <a:t>wk</a:t>
            </a:r>
            <a:r>
              <a:rPr lang="en-GB" sz="2800" b="0" i="1" dirty="0" smtClean="0"/>
              <a:t>)</a:t>
            </a:r>
            <a:endParaRPr lang="en-GB" sz="2800" b="0" i="1" dirty="0"/>
          </a:p>
        </p:txBody>
      </p:sp>
    </p:spTree>
    <p:extLst>
      <p:ext uri="{BB962C8B-B14F-4D97-AF65-F5344CB8AC3E}">
        <p14:creationId xmlns:p14="http://schemas.microsoft.com/office/powerpoint/2010/main" val="3383981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2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3" tmFilter="0, 0; 0.125,0.2665; 0.25,0.4; 0.375,0.465; 0.5,0.5;  0.625,0.535; 0.75,0.6; 0.875,0.7335; 1,1">
                                          <p:stCondLst>
                                            <p:cond delay="8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1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1" tmFilter="0, 0; 0.125,0.2665; 0.25,0.4; 0.375,0.465; 0.5,0.5;  0.625,0.535; 0.75,0.6; 0.875,0.7335; 1,1">
                                          <p:stCondLst>
                                            <p:cond delay="2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3">
                                          <p:stCondLst>
                                            <p:cond delay="8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21" decel="50000">
                                          <p:stCondLst>
                                            <p:cond delay="8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3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21" decel="50000">
                                          <p:stCondLst>
                                            <p:cond delay="16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3">
                                          <p:stCondLst>
                                            <p:cond delay="20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21" decel="50000">
                                          <p:stCondLst>
                                            <p:cond delay="2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3">
                                          <p:stCondLst>
                                            <p:cond delay="22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21" decel="50000">
                                          <p:stCondLst>
                                            <p:cond delay="22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7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2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83" tmFilter="0, 0; 0.125,0.2665; 0.25,0.4; 0.375,0.465; 0.5,0.5;  0.625,0.535; 0.75,0.6; 0.875,0.7335; 1,1">
                                          <p:stCondLst>
                                            <p:cond delay="83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1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1" tmFilter="0, 0; 0.125,0.2665; 0.25,0.4; 0.375,0.465; 0.5,0.5;  0.625,0.535; 0.75,0.6; 0.875,0.7335; 1,1">
                                          <p:stCondLst>
                                            <p:cond delay="207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3">
                                          <p:stCondLst>
                                            <p:cond delay="81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21" decel="50000">
                                          <p:stCondLst>
                                            <p:cond delay="8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3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21" decel="50000">
                                          <p:stCondLst>
                                            <p:cond delay="167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3">
                                          <p:stCondLst>
                                            <p:cond delay="20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21" decel="50000">
                                          <p:stCondLst>
                                            <p:cond delay="2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3">
                                          <p:stCondLst>
                                            <p:cond delay="22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21" decel="50000">
                                          <p:stCondLst>
                                            <p:cond delay="22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7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2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8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83" tmFilter="0, 0; 0.125,0.2665; 0.25,0.4; 0.375,0.465; 0.5,0.5;  0.625,0.535; 0.75,0.6; 0.875,0.7335; 1,1">
                                          <p:stCondLst>
                                            <p:cond delay="83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41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1" tmFilter="0, 0; 0.125,0.2665; 0.25,0.4; 0.375,0.465; 0.5,0.5;  0.625,0.535; 0.75,0.6; 0.875,0.7335; 1,1">
                                          <p:stCondLst>
                                            <p:cond delay="207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3">
                                          <p:stCondLst>
                                            <p:cond delay="81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21" decel="50000">
                                          <p:stCondLst>
                                            <p:cond delay="85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3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21" decel="50000">
                                          <p:stCondLst>
                                            <p:cond delay="167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3">
                                          <p:stCondLst>
                                            <p:cond delay="205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21" decel="50000">
                                          <p:stCondLst>
                                            <p:cond delay="2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3">
                                          <p:stCondLst>
                                            <p:cond delay="22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21" decel="50000">
                                          <p:stCondLst>
                                            <p:cond delay="22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21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67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4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45" tmFilter="0, 0; 0.125,0.2665; 0.25,0.4; 0.375,0.465; 0.5,0.5;  0.625,0.535; 0.75,0.6; 0.875,0.7335; 1,1">
                                          <p:stCondLst>
                                            <p:cond delay="24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" tmFilter="0, 0; 0.125,0.2665; 0.25,0.4; 0.375,0.465; 0.5,0.5;  0.625,0.535; 0.75,0.6; 0.875,0.7335; 1,1">
                                          <p:stCondLst>
                                            <p:cond delay="48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" tmFilter="0, 0; 0.125,0.2665; 0.25,0.4; 0.375,0.465; 0.5,0.5;  0.625,0.535; 0.75,0.6; 0.875,0.7335; 1,1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1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" decel="50000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1">
                                          <p:stCondLst>
                                            <p:cond delay="48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" decel="50000">
                                          <p:stCondLst>
                                            <p:cond delay="493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1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" decel="50000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1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" decel="50000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26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7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22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8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83" tmFilter="0, 0; 0.125,0.2665; 0.25,0.4; 0.375,0.465; 0.5,0.5;  0.625,0.535; 0.75,0.6; 0.875,0.7335; 1,1">
                                          <p:stCondLst>
                                            <p:cond delay="83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41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1" tmFilter="0, 0; 0.125,0.2665; 0.25,0.4; 0.375,0.465; 0.5,0.5;  0.625,0.535; 0.75,0.6; 0.875,0.7335; 1,1">
                                          <p:stCondLst>
                                            <p:cond delay="207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" dur="3">
                                          <p:stCondLst>
                                            <p:cond delay="81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" dur="21" decel="50000">
                                          <p:stCondLst>
                                            <p:cond delay="85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3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" dur="21" decel="50000">
                                          <p:stCondLst>
                                            <p:cond delay="167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3">
                                          <p:stCondLst>
                                            <p:cond delay="205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8" dur="21" decel="50000">
                                          <p:stCondLst>
                                            <p:cond delay="2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3">
                                          <p:stCondLst>
                                            <p:cond delay="22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0" dur="21" decel="50000">
                                          <p:stCondLst>
                                            <p:cond delay="22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26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7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22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8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83" tmFilter="0, 0; 0.125,0.2665; 0.25,0.4; 0.375,0.465; 0.5,0.5;  0.625,0.535; 0.75,0.6; 0.875,0.7335; 1,1">
                                          <p:stCondLst>
                                            <p:cond delay="83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41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1" tmFilter="0, 0; 0.125,0.2665; 0.25,0.4; 0.375,0.465; 0.5,0.5;  0.625,0.535; 0.75,0.6; 0.875,0.7335; 1,1">
                                          <p:stCondLst>
                                            <p:cond delay="20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9" dur="3">
                                          <p:stCondLst>
                                            <p:cond delay="8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0" dur="21" decel="50000">
                                          <p:stCondLst>
                                            <p:cond delay="8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3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2" dur="21" decel="50000">
                                          <p:stCondLst>
                                            <p:cond delay="16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3">
                                          <p:stCondLst>
                                            <p:cond delay="20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4" dur="21" decel="50000">
                                          <p:stCondLst>
                                            <p:cond delay="2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3">
                                          <p:stCondLst>
                                            <p:cond delay="22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6" dur="21" decel="50000">
                                          <p:stCondLst>
                                            <p:cond delay="22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7" presetID="26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7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22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8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83" tmFilter="0, 0; 0.125,0.2665; 0.25,0.4; 0.375,0.465; 0.5,0.5;  0.625,0.535; 0.75,0.6; 0.875,0.7335; 1,1">
                                          <p:stCondLst>
                                            <p:cond delay="83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41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21" tmFilter="0, 0; 0.125,0.2665; 0.25,0.4; 0.375,0.465; 0.5,0.5;  0.625,0.535; 0.75,0.6; 0.875,0.7335; 1,1">
                                          <p:stCondLst>
                                            <p:cond delay="20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5" dur="3">
                                          <p:stCondLst>
                                            <p:cond delay="8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6" dur="21" decel="50000">
                                          <p:stCondLst>
                                            <p:cond delay="8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3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8" dur="21" decel="50000">
                                          <p:stCondLst>
                                            <p:cond delay="16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3">
                                          <p:stCondLst>
                                            <p:cond delay="20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0" dur="21" decel="50000">
                                          <p:stCondLst>
                                            <p:cond delay="2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3">
                                          <p:stCondLst>
                                            <p:cond delay="22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2" dur="21" decel="50000">
                                          <p:stCondLst>
                                            <p:cond delay="22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3" presetID="26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7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22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8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83" tmFilter="0, 0; 0.125,0.2665; 0.25,0.4; 0.375,0.465; 0.5,0.5;  0.625,0.535; 0.75,0.6; 0.875,0.7335; 1,1">
                                          <p:stCondLst>
                                            <p:cond delay="83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41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21" tmFilter="0, 0; 0.125,0.2665; 0.25,0.4; 0.375,0.465; 0.5,0.5;  0.625,0.535; 0.75,0.6; 0.875,0.7335; 1,1">
                                          <p:stCondLst>
                                            <p:cond delay="20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1" dur="3">
                                          <p:stCondLst>
                                            <p:cond delay="8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2" dur="21" decel="50000">
                                          <p:stCondLst>
                                            <p:cond delay="8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3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4" dur="21" decel="50000">
                                          <p:stCondLst>
                                            <p:cond delay="16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3">
                                          <p:stCondLst>
                                            <p:cond delay="20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6" dur="21" decel="50000">
                                          <p:stCondLst>
                                            <p:cond delay="2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3">
                                          <p:stCondLst>
                                            <p:cond delay="22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8" dur="21" decel="50000">
                                          <p:stCondLst>
                                            <p:cond delay="22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49" presetID="26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7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22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8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83" tmFilter="0, 0; 0.125,0.2665; 0.25,0.4; 0.375,0.465; 0.5,0.5;  0.625,0.535; 0.75,0.6; 0.875,0.7335; 1,1">
                                          <p:stCondLst>
                                            <p:cond delay="83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41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21" tmFilter="0, 0; 0.125,0.2665; 0.25,0.4; 0.375,0.465; 0.5,0.5;  0.625,0.535; 0.75,0.6; 0.875,0.7335; 1,1">
                                          <p:stCondLst>
                                            <p:cond delay="207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7" dur="3">
                                          <p:stCondLst>
                                            <p:cond delay="81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8" dur="21" decel="50000">
                                          <p:stCondLst>
                                            <p:cond delay="8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9" dur="3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0" dur="21" decel="50000">
                                          <p:stCondLst>
                                            <p:cond delay="167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1" dur="3">
                                          <p:stCondLst>
                                            <p:cond delay="20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2" dur="21" decel="50000">
                                          <p:stCondLst>
                                            <p:cond delay="2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3">
                                          <p:stCondLst>
                                            <p:cond delay="22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4" dur="21" decel="50000">
                                          <p:stCondLst>
                                            <p:cond delay="22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65" presetID="26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7" dur="7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22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8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83" tmFilter="0, 0; 0.125,0.2665; 0.25,0.4; 0.375,0.465; 0.5,0.5;  0.625,0.535; 0.75,0.6; 0.875,0.7335; 1,1">
                                          <p:stCondLst>
                                            <p:cond delay="83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41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21" tmFilter="0, 0; 0.125,0.2665; 0.25,0.4; 0.375,0.465; 0.5,0.5;  0.625,0.535; 0.75,0.6; 0.875,0.7335; 1,1">
                                          <p:stCondLst>
                                            <p:cond delay="207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3" dur="3">
                                          <p:stCondLst>
                                            <p:cond delay="81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4" dur="21" decel="50000">
                                          <p:stCondLst>
                                            <p:cond delay="8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5" dur="3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6" dur="21" decel="50000">
                                          <p:stCondLst>
                                            <p:cond delay="167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7" dur="3">
                                          <p:stCondLst>
                                            <p:cond delay="20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8" dur="21" decel="50000">
                                          <p:stCondLst>
                                            <p:cond delay="2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9" dur="3">
                                          <p:stCondLst>
                                            <p:cond delay="22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0" dur="21" decel="50000">
                                          <p:stCondLst>
                                            <p:cond delay="22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8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3" dur="7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4" dur="22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8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83" tmFilter="0, 0; 0.125,0.2665; 0.25,0.4; 0.375,0.465; 0.5,0.5;  0.625,0.535; 0.75,0.6; 0.875,0.7335; 1,1">
                                          <p:stCondLst>
                                            <p:cond delay="83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41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21" tmFilter="0, 0; 0.125,0.2665; 0.25,0.4; 0.375,0.465; 0.5,0.5;  0.625,0.535; 0.75,0.6; 0.875,0.7335; 1,1">
                                          <p:stCondLst>
                                            <p:cond delay="207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9" dur="3">
                                          <p:stCondLst>
                                            <p:cond delay="81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0" dur="21" decel="50000">
                                          <p:stCondLst>
                                            <p:cond delay="8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1" dur="3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2" dur="21" decel="50000">
                                          <p:stCondLst>
                                            <p:cond delay="167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3" dur="3">
                                          <p:stCondLst>
                                            <p:cond delay="20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4" dur="21" decel="50000">
                                          <p:stCondLst>
                                            <p:cond delay="2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5" dur="3">
                                          <p:stCondLst>
                                            <p:cond delay="22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6" dur="21" decel="50000">
                                          <p:stCondLst>
                                            <p:cond delay="22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97" presetID="26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9" dur="7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0" dur="22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8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83" tmFilter="0, 0; 0.125,0.2665; 0.25,0.4; 0.375,0.465; 0.5,0.5;  0.625,0.535; 0.75,0.6; 0.875,0.7335; 1,1">
                                          <p:stCondLst>
                                            <p:cond delay="83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41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21" tmFilter="0, 0; 0.125,0.2665; 0.25,0.4; 0.375,0.465; 0.5,0.5;  0.625,0.535; 0.75,0.6; 0.875,0.7335; 1,1">
                                          <p:stCondLst>
                                            <p:cond delay="207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5" dur="3">
                                          <p:stCondLst>
                                            <p:cond delay="81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6" dur="21" decel="50000">
                                          <p:stCondLst>
                                            <p:cond delay="8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7" dur="3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8" dur="21" decel="50000">
                                          <p:stCondLst>
                                            <p:cond delay="167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9" dur="3">
                                          <p:stCondLst>
                                            <p:cond delay="20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0" dur="21" decel="50000">
                                          <p:stCondLst>
                                            <p:cond delay="2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1" dur="3">
                                          <p:stCondLst>
                                            <p:cond delay="22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2" dur="21" decel="50000">
                                          <p:stCondLst>
                                            <p:cond delay="22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3" presetID="26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6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1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2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29" presetID="26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1" dur="7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2" dur="22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8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83" tmFilter="0, 0; 0.125,0.2665; 0.25,0.4; 0.375,0.465; 0.5,0.5;  0.625,0.535; 0.75,0.6; 0.875,0.7335; 1,1">
                                          <p:stCondLst>
                                            <p:cond delay="83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41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21" tmFilter="0, 0; 0.125,0.2665; 0.25,0.4; 0.375,0.465; 0.5,0.5;  0.625,0.535; 0.75,0.6; 0.875,0.7335; 1,1">
                                          <p:stCondLst>
                                            <p:cond delay="207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7" dur="3">
                                          <p:stCondLst>
                                            <p:cond delay="81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8" dur="21" decel="50000">
                                          <p:stCondLst>
                                            <p:cond delay="8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9" dur="3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0" dur="21" decel="50000">
                                          <p:stCondLst>
                                            <p:cond delay="167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1" dur="3">
                                          <p:stCondLst>
                                            <p:cond delay="20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2" dur="21" decel="50000">
                                          <p:stCondLst>
                                            <p:cond delay="2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3" dur="3">
                                          <p:stCondLst>
                                            <p:cond delay="22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4" dur="21" decel="50000">
                                          <p:stCondLst>
                                            <p:cond delay="22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5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7" dur="7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8" dur="22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8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83" tmFilter="0, 0; 0.125,0.2665; 0.25,0.4; 0.375,0.465; 0.5,0.5;  0.625,0.535; 0.75,0.6; 0.875,0.7335; 1,1">
                                          <p:stCondLst>
                                            <p:cond delay="83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41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21" tmFilter="0, 0; 0.125,0.2665; 0.25,0.4; 0.375,0.465; 0.5,0.5;  0.625,0.535; 0.75,0.6; 0.875,0.7335; 1,1">
                                          <p:stCondLst>
                                            <p:cond delay="207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3" dur="3">
                                          <p:stCondLst>
                                            <p:cond delay="81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4" dur="21" decel="50000">
                                          <p:stCondLst>
                                            <p:cond delay="8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5" dur="3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6" dur="21" decel="50000">
                                          <p:stCondLst>
                                            <p:cond delay="167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7" dur="3">
                                          <p:stCondLst>
                                            <p:cond delay="20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8" dur="21" decel="50000">
                                          <p:stCondLst>
                                            <p:cond delay="2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9" dur="3">
                                          <p:stCondLst>
                                            <p:cond delay="22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0" dur="21" decel="50000">
                                          <p:stCondLst>
                                            <p:cond delay="22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1" presetID="26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3" dur="21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4" dur="67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24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245" tmFilter="0, 0; 0.125,0.2665; 0.25,0.4; 0.375,0.465; 0.5,0.5;  0.625,0.535; 0.75,0.6; 0.875,0.7335; 1,1">
                                          <p:stCondLst>
                                            <p:cond delay="245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2" tmFilter="0, 0; 0.125,0.2665; 0.25,0.4; 0.375,0.465; 0.5,0.5;  0.625,0.535; 0.75,0.6; 0.875,0.7335; 1,1">
                                          <p:stCondLst>
                                            <p:cond delay="48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" tmFilter="0, 0; 0.125,0.2665; 0.25,0.4; 0.375,0.465; 0.5,0.5;  0.625,0.535; 0.75,0.6; 0.875,0.7335; 1,1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9" dur="1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0" dur="1" decel="50000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1" dur="1">
                                          <p:stCondLst>
                                            <p:cond delay="48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2" dur="1" decel="50000">
                                          <p:stCondLst>
                                            <p:cond delay="493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3" dur="1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4" dur="1" decel="50000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5" dur="1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6" dur="1" decel="50000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7" presetID="26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9" dur="7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0" dur="22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8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83" tmFilter="0, 0; 0.125,0.2665; 0.25,0.4; 0.375,0.465; 0.5,0.5;  0.625,0.535; 0.75,0.6; 0.875,0.7335; 1,1">
                                          <p:stCondLst>
                                            <p:cond delay="83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41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4" dur="21" tmFilter="0, 0; 0.125,0.2665; 0.25,0.4; 0.375,0.465; 0.5,0.5;  0.625,0.535; 0.75,0.6; 0.875,0.7335; 1,1">
                                          <p:stCondLst>
                                            <p:cond delay="207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5" dur="3">
                                          <p:stCondLst>
                                            <p:cond delay="81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6" dur="21" decel="50000">
                                          <p:stCondLst>
                                            <p:cond delay="85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7" dur="3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8" dur="21" decel="50000">
                                          <p:stCondLst>
                                            <p:cond delay="167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9" dur="3">
                                          <p:stCondLst>
                                            <p:cond delay="205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0" dur="21" decel="50000">
                                          <p:stCondLst>
                                            <p:cond delay="2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1" dur="3">
                                          <p:stCondLst>
                                            <p:cond delay="22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2" dur="21" decel="50000">
                                          <p:stCondLst>
                                            <p:cond delay="22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3" presetID="26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5" dur="7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6" dur="22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7" dur="8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83" tmFilter="0, 0; 0.125,0.2665; 0.25,0.4; 0.375,0.465; 0.5,0.5;  0.625,0.535; 0.75,0.6; 0.875,0.7335; 1,1">
                                          <p:stCondLst>
                                            <p:cond delay="83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9" dur="41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0" dur="21" tmFilter="0, 0; 0.125,0.2665; 0.25,0.4; 0.375,0.465; 0.5,0.5;  0.625,0.535; 0.75,0.6; 0.875,0.7335; 1,1">
                                          <p:stCondLst>
                                            <p:cond delay="207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1" dur="3">
                                          <p:stCondLst>
                                            <p:cond delay="81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2" dur="21" decel="50000">
                                          <p:stCondLst>
                                            <p:cond delay="85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3" dur="3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4" dur="21" decel="50000">
                                          <p:stCondLst>
                                            <p:cond delay="167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5" dur="3">
                                          <p:stCondLst>
                                            <p:cond delay="205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6" dur="21" decel="50000">
                                          <p:stCondLst>
                                            <p:cond delay="2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7" dur="3">
                                          <p:stCondLst>
                                            <p:cond delay="22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8" dur="21" decel="50000">
                                          <p:stCondLst>
                                            <p:cond delay="22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09" presetID="26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2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7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8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5" fill="hold">
                            <p:stCondLst>
                              <p:cond delay="2750"/>
                            </p:stCondLst>
                            <p:childTnLst>
                              <p:par>
                                <p:cTn id="3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XChem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XChem.potx" id="{C6D6DF3E-1230-4428-908A-96C822FAF164}" vid="{9612BB92-95DA-48EA-A4BC-6537BB0DCC41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1264</TotalTime>
  <Words>795</Words>
  <Application>Microsoft Office PowerPoint</Application>
  <PresentationFormat>On-screen Show (4:3)</PresentationFormat>
  <Paragraphs>188</Paragraphs>
  <Slides>21</Slides>
  <Notes>8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3" baseType="lpstr">
      <vt:lpstr>Office Theme</vt:lpstr>
      <vt:lpstr>XChem</vt:lpstr>
      <vt:lpstr>Managing high-density pins for the XChem facility with ISPyB</vt:lpstr>
      <vt:lpstr>Plan </vt:lpstr>
      <vt:lpstr>Structure-based drug design</vt:lpstr>
      <vt:lpstr>Fragment screening</vt:lpstr>
      <vt:lpstr>Screening for fragments: conventional</vt:lpstr>
      <vt:lpstr>Screening for fragments: XChem</vt:lpstr>
      <vt:lpstr>XChem: order of magnitude speedup</vt:lpstr>
      <vt:lpstr>Ideal readout:  full structural view</vt:lpstr>
      <vt:lpstr>@Diamond: true user programme – regular experiments (&gt;1/wk)</vt:lpstr>
      <vt:lpstr>Happening elsewhere</vt:lpstr>
      <vt:lpstr>Why high density pin? XChem in numbers (2017)</vt:lpstr>
      <vt:lpstr>BART robot (I03 team) - transformative</vt:lpstr>
      <vt:lpstr>PowerPoint Presentation</vt:lpstr>
      <vt:lpstr>Other use case</vt:lpstr>
      <vt:lpstr>XChem workflow</vt:lpstr>
      <vt:lpstr>SoakDB</vt:lpstr>
      <vt:lpstr>PowerPoint Presentation</vt:lpstr>
      <vt:lpstr>PowerPoint Presentation</vt:lpstr>
      <vt:lpstr>High density pin in unattended mode</vt:lpstr>
      <vt:lpstr>PowerPoint Presentation</vt:lpstr>
      <vt:lpstr>PowerPoint Presentation</vt:lpstr>
    </vt:vector>
  </TitlesOfParts>
  <Company>Diamond Light Source Ltd.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Multipins progress</dc:title>
  <dc:creator>Douangamath, Alice (DLSLtd,RAL,LSCI)</dc:creator>
  <cp:lastModifiedBy>Douangamath, Alice (DLSLtd,RAL,LSCI)</cp:lastModifiedBy>
  <cp:revision>58</cp:revision>
  <dcterms:created xsi:type="dcterms:W3CDTF">2017-06-20T08:56:43Z</dcterms:created>
  <dcterms:modified xsi:type="dcterms:W3CDTF">2018-01-31T10:24:32Z</dcterms:modified>
</cp:coreProperties>
</file>